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4"/>
    <p:sldMasterId id="2147483705" r:id="rId5"/>
  </p:sldMasterIdLst>
  <p:notesMasterIdLst>
    <p:notesMasterId r:id="rId31"/>
  </p:notesMasterIdLst>
  <p:sldIdLst>
    <p:sldId id="332" r:id="rId6"/>
    <p:sldId id="334" r:id="rId7"/>
    <p:sldId id="356" r:id="rId8"/>
    <p:sldId id="337" r:id="rId9"/>
    <p:sldId id="361" r:id="rId10"/>
    <p:sldId id="342" r:id="rId11"/>
    <p:sldId id="346" r:id="rId12"/>
    <p:sldId id="351" r:id="rId13"/>
    <p:sldId id="355" r:id="rId14"/>
    <p:sldId id="341" r:id="rId15"/>
    <p:sldId id="343" r:id="rId16"/>
    <p:sldId id="359" r:id="rId17"/>
    <p:sldId id="366" r:id="rId18"/>
    <p:sldId id="344" r:id="rId19"/>
    <p:sldId id="360" r:id="rId20"/>
    <p:sldId id="362" r:id="rId21"/>
    <p:sldId id="347" r:id="rId22"/>
    <p:sldId id="363" r:id="rId23"/>
    <p:sldId id="367" r:id="rId24"/>
    <p:sldId id="349" r:id="rId25"/>
    <p:sldId id="364" r:id="rId26"/>
    <p:sldId id="336" r:id="rId27"/>
    <p:sldId id="357" r:id="rId28"/>
    <p:sldId id="365" r:id="rId29"/>
    <p:sldId id="333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1B4853"/>
    <a:srgbClr val="2B96D7"/>
    <a:srgbClr val="3AABF0"/>
    <a:srgbClr val="505050"/>
    <a:srgbClr val="1E4852"/>
    <a:srgbClr val="1E4851"/>
    <a:srgbClr val="53565A"/>
    <a:srgbClr val="A7A8AA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3648" autoAdjust="0"/>
  </p:normalViewPr>
  <p:slideViewPr>
    <p:cSldViewPr snapToGrid="0" snapToObjects="1">
      <p:cViewPr varScale="1">
        <p:scale>
          <a:sx n="69" d="100"/>
          <a:sy n="69" d="100"/>
        </p:scale>
        <p:origin x="1352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elkh127210\OneDrive%20-%20Grenoble%20Ecole%20de%20Management\Recherche\Projets\Projet%20David\Author's%20visibility\webinar\Fig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elkh127210\OneDrive%20-%20Grenoble%20Ecole%20de%20Management\Recherche\Projets\Projet%20David\Author's%20visibility\webinar\Fig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elkh127210\OneDrive%20-%20Grenoble%20Ecole%20de%20Management\Recherche\Projets\Projet%20David\Author's%20visibility\webinar\Fig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elkh127210\OneDrive%20-%20Grenoble%20Ecole%20de%20Management\Recherche\Projets\Projet%20David\Author's%20visibility\webinar\Fig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[Figs.xlsx]Sheet1!$A$1:$A$7</c:f>
              <c:strCache>
                <c:ptCount val="7"/>
                <c:pt idx="0">
                  <c:v>Low</c:v>
                </c:pt>
                <c:pt idx="6">
                  <c:v>High</c:v>
                </c:pt>
              </c:strCache>
            </c:strRef>
          </c:cat>
          <c:val>
            <c:numRef>
              <c:f>[Figs.xlsx]Sheet1!$B$1:$B$7</c:f>
              <c:numCache>
                <c:formatCode>General</c:formatCode>
                <c:ptCount val="7"/>
                <c:pt idx="0">
                  <c:v>1.6972940000000001</c:v>
                </c:pt>
                <c:pt idx="1">
                  <c:v>1.7679039999999999</c:v>
                </c:pt>
                <c:pt idx="2">
                  <c:v>1.8136099999999999</c:v>
                </c:pt>
                <c:pt idx="3">
                  <c:v>1.834414</c:v>
                </c:pt>
                <c:pt idx="4">
                  <c:v>1.8303149999999999</c:v>
                </c:pt>
                <c:pt idx="5">
                  <c:v>1.8013129999999999</c:v>
                </c:pt>
                <c:pt idx="6">
                  <c:v>1.7474069999999999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F1-4DE4-B2A5-6530917F5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860256"/>
        <c:axId val="172866520"/>
      </c:lineChart>
      <c:catAx>
        <c:axId val="1728602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Cognitive openness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accent6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866520"/>
        <c:crosses val="autoZero"/>
        <c:auto val="1"/>
        <c:lblAlgn val="ctr"/>
        <c:lblOffset val="100"/>
        <c:noMultiLvlLbl val="0"/>
      </c:catAx>
      <c:valAx>
        <c:axId val="172866520"/>
        <c:scaling>
          <c:orientation val="minMax"/>
          <c:min val="1.650000000000000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Yearly citations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accent6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860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6">
              <a:lumMod val="50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[Figs.xlsx]Sheet1!$A$18:$A$28</c:f>
              <c:strCache>
                <c:ptCount val="11"/>
                <c:pt idx="0">
                  <c:v>Low</c:v>
                </c:pt>
                <c:pt idx="10">
                  <c:v>High</c:v>
                </c:pt>
              </c:strCache>
            </c:strRef>
          </c:cat>
          <c:val>
            <c:numRef>
              <c:f>[Figs.xlsx]Sheet1!$B$18:$B$28</c:f>
              <c:numCache>
                <c:formatCode>General</c:formatCode>
                <c:ptCount val="11"/>
                <c:pt idx="0">
                  <c:v>1.7419800000000001</c:v>
                </c:pt>
                <c:pt idx="1">
                  <c:v>1.7544360000000001</c:v>
                </c:pt>
                <c:pt idx="2">
                  <c:v>1.763396</c:v>
                </c:pt>
                <c:pt idx="3">
                  <c:v>1.768861</c:v>
                </c:pt>
                <c:pt idx="4">
                  <c:v>1.770831</c:v>
                </c:pt>
                <c:pt idx="5">
                  <c:v>1.769306</c:v>
                </c:pt>
                <c:pt idx="6">
                  <c:v>1.764286</c:v>
                </c:pt>
                <c:pt idx="7">
                  <c:v>1.755771</c:v>
                </c:pt>
                <c:pt idx="8">
                  <c:v>1.7437609999999999</c:v>
                </c:pt>
                <c:pt idx="9">
                  <c:v>1.7282550000000001</c:v>
                </c:pt>
                <c:pt idx="10">
                  <c:v>1.709255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E6-4F35-AC3C-FF78B546A5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487712"/>
        <c:axId val="172432160"/>
      </c:lineChart>
      <c:catAx>
        <c:axId val="1724877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Structural openness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accent6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432160"/>
        <c:crosses val="autoZero"/>
        <c:auto val="1"/>
        <c:lblAlgn val="ctr"/>
        <c:lblOffset val="100"/>
        <c:noMultiLvlLbl val="0"/>
      </c:catAx>
      <c:valAx>
        <c:axId val="172432160"/>
        <c:scaling>
          <c:orientation val="minMax"/>
          <c:min val="1.700000000000000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Yearly citations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accent6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487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6">
              <a:lumMod val="50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Junior scholars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[Figs.xlsx]Sheet1!$A$1:$A$7</c:f>
              <c:strCache>
                <c:ptCount val="7"/>
                <c:pt idx="0">
                  <c:v>Low</c:v>
                </c:pt>
                <c:pt idx="6">
                  <c:v>High</c:v>
                </c:pt>
              </c:strCache>
            </c:strRef>
          </c:cat>
          <c:val>
            <c:numRef>
              <c:f>[Figs.xlsx]Sheet1!$B$37:$H$37</c:f>
              <c:numCache>
                <c:formatCode>General</c:formatCode>
                <c:ptCount val="7"/>
                <c:pt idx="0">
                  <c:v>1.658998</c:v>
                </c:pt>
                <c:pt idx="1">
                  <c:v>1.782635</c:v>
                </c:pt>
                <c:pt idx="2">
                  <c:v>1.8611009999999999</c:v>
                </c:pt>
                <c:pt idx="3">
                  <c:v>1.8943970000000001</c:v>
                </c:pt>
                <c:pt idx="4">
                  <c:v>1.882522</c:v>
                </c:pt>
                <c:pt idx="5">
                  <c:v>1.825477</c:v>
                </c:pt>
                <c:pt idx="6">
                  <c:v>1.7232609999999999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67-4F40-84EC-DD14B1DEE163}"/>
            </c:ext>
          </c:extLst>
        </c:ser>
        <c:ser>
          <c:idx val="2"/>
          <c:order val="1"/>
          <c:tx>
            <c:v>Senior scholars</c:v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[Figs.xlsx]Sheet1!$A$1:$A$7</c:f>
              <c:strCache>
                <c:ptCount val="7"/>
                <c:pt idx="0">
                  <c:v>Low</c:v>
                </c:pt>
                <c:pt idx="6">
                  <c:v>High</c:v>
                </c:pt>
              </c:strCache>
            </c:strRef>
          </c:cat>
          <c:val>
            <c:numRef>
              <c:f>[Figs.xlsx]Sheet1!$B$39:$H$39</c:f>
              <c:numCache>
                <c:formatCode>General</c:formatCode>
                <c:ptCount val="7"/>
                <c:pt idx="0">
                  <c:v>1.8116760000000001</c:v>
                </c:pt>
                <c:pt idx="1">
                  <c:v>1.8091189999999999</c:v>
                </c:pt>
                <c:pt idx="2">
                  <c:v>1.8217429999999999</c:v>
                </c:pt>
                <c:pt idx="3">
                  <c:v>1.8495509999999999</c:v>
                </c:pt>
                <c:pt idx="4">
                  <c:v>1.8925399999999999</c:v>
                </c:pt>
                <c:pt idx="5">
                  <c:v>1.950712</c:v>
                </c:pt>
                <c:pt idx="6">
                  <c:v>2.0240670000000001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67-4F40-84EC-DD14B1DEE1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553976"/>
        <c:axId val="172544008"/>
      </c:lineChart>
      <c:catAx>
        <c:axId val="1725539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Cognitive openness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accent6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544008"/>
        <c:crosses val="autoZero"/>
        <c:auto val="1"/>
        <c:lblAlgn val="ctr"/>
        <c:lblOffset val="100"/>
        <c:noMultiLvlLbl val="0"/>
      </c:catAx>
      <c:valAx>
        <c:axId val="172544008"/>
        <c:scaling>
          <c:orientation val="minMax"/>
          <c:min val="1.650000000000000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Yearly citations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accent6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553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accent6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6">
              <a:lumMod val="50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Junior scholars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[Figs.xlsx]Sheet1!$A$18:$A$28</c:f>
              <c:strCache>
                <c:ptCount val="11"/>
                <c:pt idx="0">
                  <c:v>Low</c:v>
                </c:pt>
                <c:pt idx="10">
                  <c:v>High</c:v>
                </c:pt>
              </c:strCache>
            </c:strRef>
          </c:cat>
          <c:val>
            <c:numRef>
              <c:f>[Figs.xlsx]Sheet1!$B$56:$L$56</c:f>
              <c:numCache>
                <c:formatCode>General</c:formatCode>
                <c:ptCount val="11"/>
                <c:pt idx="0">
                  <c:v>1.7219359999999999</c:v>
                </c:pt>
                <c:pt idx="1">
                  <c:v>1.7375750000000001</c:v>
                </c:pt>
                <c:pt idx="2">
                  <c:v>1.749128</c:v>
                </c:pt>
                <c:pt idx="3">
                  <c:v>1.756594</c:v>
                </c:pt>
                <c:pt idx="4">
                  <c:v>1.7599720000000001</c:v>
                </c:pt>
                <c:pt idx="5">
                  <c:v>1.7592639999999999</c:v>
                </c:pt>
                <c:pt idx="6">
                  <c:v>1.7544690000000001</c:v>
                </c:pt>
                <c:pt idx="7">
                  <c:v>1.7455860000000001</c:v>
                </c:pt>
                <c:pt idx="8">
                  <c:v>1.7326170000000001</c:v>
                </c:pt>
                <c:pt idx="9">
                  <c:v>1.7155609999999999</c:v>
                </c:pt>
                <c:pt idx="10">
                  <c:v>1.6944170000000001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F3-4C5C-9566-612A5445420C}"/>
            </c:ext>
          </c:extLst>
        </c:ser>
        <c:ser>
          <c:idx val="2"/>
          <c:order val="1"/>
          <c:tx>
            <c:v>Senior scholars</c:v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[Figs.xlsx]Sheet1!$A$18:$A$28</c:f>
              <c:strCache>
                <c:ptCount val="11"/>
                <c:pt idx="0">
                  <c:v>Low</c:v>
                </c:pt>
                <c:pt idx="10">
                  <c:v>High</c:v>
                </c:pt>
              </c:strCache>
            </c:strRef>
          </c:cat>
          <c:val>
            <c:numRef>
              <c:f>[Figs.xlsx]Sheet1!$B$58:$L$58</c:f>
              <c:numCache>
                <c:formatCode>General</c:formatCode>
                <c:ptCount val="11"/>
                <c:pt idx="0">
                  <c:v>1.9108240000000001</c:v>
                </c:pt>
                <c:pt idx="1">
                  <c:v>1.8891880000000001</c:v>
                </c:pt>
                <c:pt idx="2">
                  <c:v>1.8699209999999999</c:v>
                </c:pt>
                <c:pt idx="3">
                  <c:v>1.8530219999999999</c:v>
                </c:pt>
                <c:pt idx="4">
                  <c:v>1.8384929999999999</c:v>
                </c:pt>
                <c:pt idx="5">
                  <c:v>1.8263320000000001</c:v>
                </c:pt>
                <c:pt idx="6">
                  <c:v>1.81654</c:v>
                </c:pt>
                <c:pt idx="7">
                  <c:v>1.8091170000000001</c:v>
                </c:pt>
                <c:pt idx="8">
                  <c:v>1.804063</c:v>
                </c:pt>
                <c:pt idx="9">
                  <c:v>1.8013779999999999</c:v>
                </c:pt>
                <c:pt idx="10">
                  <c:v>1.801061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F3-4C5C-9566-612A54454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130872"/>
        <c:axId val="147737256"/>
      </c:lineChart>
      <c:catAx>
        <c:axId val="1731308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Structural openness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accent6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737256"/>
        <c:crosses val="autoZero"/>
        <c:auto val="1"/>
        <c:lblAlgn val="ctr"/>
        <c:lblOffset val="100"/>
        <c:noMultiLvlLbl val="0"/>
      </c:catAx>
      <c:valAx>
        <c:axId val="147737256"/>
        <c:scaling>
          <c:orientation val="minMax"/>
          <c:min val="1.650000000000000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Yearly citations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accent6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130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accent6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6">
              <a:lumMod val="50000"/>
            </a:schemeClr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B7EF0-8823-4A67-BA1E-8346EF8AC83B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755C2-B58D-463F-9666-3FDCBEFAF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191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David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074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Mus and David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681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David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371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David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065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David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5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David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191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David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0816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David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580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73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334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1387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6621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8439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2559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1095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609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7211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6337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1988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6869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2733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David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3722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David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2586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David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54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"/>
          <p:cNvSpPr>
            <a:spLocks noGrp="1"/>
          </p:cNvSpPr>
          <p:nvPr>
            <p:ph idx="1"/>
          </p:nvPr>
        </p:nvSpPr>
        <p:spPr>
          <a:xfrm>
            <a:off x="458851" y="3688074"/>
            <a:ext cx="2570262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58851" y="1500110"/>
            <a:ext cx="2570260" cy="2041724"/>
          </a:xfrm>
        </p:spPr>
      </p:sp>
      <p:sp>
        <p:nvSpPr>
          <p:cNvPr id="1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248072" y="1500110"/>
            <a:ext cx="2645627" cy="2041724"/>
          </a:xfrm>
        </p:spPr>
      </p:sp>
      <p:sp>
        <p:nvSpPr>
          <p:cNvPr id="19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128074" y="1500109"/>
            <a:ext cx="2570260" cy="2041724"/>
          </a:xfrm>
        </p:spPr>
      </p:sp>
      <p:sp>
        <p:nvSpPr>
          <p:cNvPr id="20" name="Content Placeholder 7"/>
          <p:cNvSpPr>
            <a:spLocks noGrp="1"/>
          </p:cNvSpPr>
          <p:nvPr>
            <p:ph idx="14"/>
          </p:nvPr>
        </p:nvSpPr>
        <p:spPr>
          <a:xfrm>
            <a:off x="3265312" y="3688074"/>
            <a:ext cx="2628388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Content Placeholder 8"/>
          <p:cNvSpPr>
            <a:spLocks noGrp="1"/>
          </p:cNvSpPr>
          <p:nvPr>
            <p:ph idx="15"/>
          </p:nvPr>
        </p:nvSpPr>
        <p:spPr>
          <a:xfrm>
            <a:off x="6128074" y="3688074"/>
            <a:ext cx="2570262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-12700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9365" y="179775"/>
            <a:ext cx="1985954" cy="21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65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idx="11"/>
          </p:nvPr>
        </p:nvSpPr>
        <p:spPr>
          <a:xfrm>
            <a:off x="4698217" y="1500110"/>
            <a:ext cx="4028595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endParaRPr lang="en-US" dirty="0"/>
          </a:p>
        </p:txBody>
      </p:sp>
      <p:sp>
        <p:nvSpPr>
          <p:cNvPr id="12" name="Slide Number Placeholder 7"/>
          <p:cNvSpPr txBox="1">
            <a:spLocks/>
          </p:cNvSpPr>
          <p:nvPr userDrawn="1"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/>
            </a:lvl1pPr>
          </a:lstStyle>
          <a:p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106223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8" y="1943072"/>
            <a:ext cx="8238320" cy="3765589"/>
          </a:xfrm>
        </p:spPr>
        <p:txBody>
          <a:bodyPr/>
          <a:lstStyle>
            <a:lvl1pPr marL="0" indent="0">
              <a:buNone/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endParaRPr lang="en-US" dirty="0"/>
          </a:p>
        </p:txBody>
      </p:sp>
      <p:sp>
        <p:nvSpPr>
          <p:cNvPr id="8" name="Slide Number Placeholder 7"/>
          <p:cNvSpPr txBox="1">
            <a:spLocks/>
          </p:cNvSpPr>
          <p:nvPr userDrawn="1"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   |   </a:t>
            </a:r>
            <a:fld id="{DA15E891-66B8-4B28-AB8F-05A4B1DE573C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241714"/>
            <a:ext cx="8238318" cy="35059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sz="1800" dirty="0"/>
              <a:t>Subtitle of Slide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8" y="5794654"/>
            <a:ext cx="8238320" cy="370435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A7A8AA"/>
                </a:solidFill>
              </a:defRPr>
            </a:lvl1pPr>
            <a:lvl2pPr marL="457200" indent="0">
              <a:buNone/>
              <a:defRPr sz="1600">
                <a:latin typeface="Arial"/>
                <a:cs typeface="Arial"/>
              </a:defRPr>
            </a:lvl2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6165090"/>
            <a:ext cx="8238318" cy="357432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A7A8AA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448522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8" y="5683662"/>
            <a:ext cx="8238320" cy="714593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53565A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7198" y="1500110"/>
            <a:ext cx="8238320" cy="38780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Place Picture here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/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-24130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9365" y="168345"/>
            <a:ext cx="1985954" cy="21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558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5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7594271" cy="1255087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36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With Room For Second Line </a:t>
            </a:r>
            <a:r>
              <a:rPr lang="en-US"/>
              <a:t>If Necessary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2816016"/>
            <a:ext cx="5472113" cy="3747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4679769"/>
            <a:ext cx="2078508" cy="268617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4291842"/>
            <a:ext cx="3913188" cy="27240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168" y="228042"/>
            <a:ext cx="2142835" cy="22699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1562" y="249859"/>
            <a:ext cx="985882" cy="147147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7513"/>
            <a:ext cx="9144000" cy="4714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05050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505050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505050"/>
                </a:solidFill>
                <a:latin typeface="Arial"/>
                <a:cs typeface="Arial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835743"/>
            <a:ext cx="8238319" cy="380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600" b="0">
                <a:solidFill>
                  <a:srgbClr val="3AABF0"/>
                </a:solidFill>
                <a:latin typeface="+mj-lt"/>
              </a:defRPr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5" name="Slide Number Placeholder 7"/>
          <p:cNvSpPr txBox="1">
            <a:spLocks/>
          </p:cNvSpPr>
          <p:nvPr userDrawn="1"/>
        </p:nvSpPr>
        <p:spPr>
          <a:xfrm>
            <a:off x="8288740" y="6398256"/>
            <a:ext cx="587784" cy="336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505050"/>
                </a:solidFill>
              </a:rPr>
              <a:t>   |   </a:t>
            </a:r>
            <a:fld id="{DA15E891-66B8-4B28-AB8F-05A4B1DE573C}" type="slidenum">
              <a:rPr lang="en-US" sz="800" smtClean="0">
                <a:solidFill>
                  <a:srgbClr val="505050"/>
                </a:solidFill>
              </a:rPr>
              <a:pPr/>
              <a:t>‹#›</a:t>
            </a:fld>
            <a:endParaRPr lang="en-US" sz="800" dirty="0">
              <a:solidFill>
                <a:srgbClr val="50505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90" y="96987"/>
            <a:ext cx="2020866" cy="4592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90" y="162699"/>
            <a:ext cx="1301393" cy="332742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5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7594271" cy="1255087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36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With Room For Second Line If Necessary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2816016"/>
            <a:ext cx="5472113" cy="3747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4679769"/>
            <a:ext cx="2078508" cy="268617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4291842"/>
            <a:ext cx="3913188" cy="27240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3" y="165879"/>
            <a:ext cx="1298402" cy="33197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2" y="65374"/>
            <a:ext cx="2399016" cy="54523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3354314"/>
            <a:ext cx="4075112" cy="474288"/>
          </a:xfrm>
          <a:prstGeom prst="rect">
            <a:avLst/>
          </a:prstGeom>
        </p:spPr>
        <p:txBody>
          <a:bodyPr vert="horz"/>
          <a:lstStyle>
            <a:lvl1pPr marL="342900" marR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baseline="0">
                <a:solidFill>
                  <a:schemeClr val="bg1"/>
                </a:solidFill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 dirty="0"/>
              <a:t>Questions? Get in touch.</a:t>
            </a:r>
          </a:p>
          <a:p>
            <a:pPr lvl="0"/>
            <a:endParaRPr lang="en-US" dirty="0"/>
          </a:p>
          <a:p>
            <a:pPr marL="342900" marR="0" lvl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6359563" cy="1445093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48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Thank you.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3835184"/>
            <a:ext cx="4075112" cy="975389"/>
          </a:xfrm>
          <a:prstGeom prst="rect">
            <a:avLst/>
          </a:prstGeom>
        </p:spPr>
        <p:txBody>
          <a:bodyPr vert="horz"/>
          <a:lstStyle>
            <a:lvl1pPr marL="86868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en-US" sz="1600" b="0" i="0" u="none" strike="noStrike" kern="1200" cap="none" spc="0" normalizeH="0" baseline="0" noProof="0">
                <a:cs typeface="Arial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marL="86868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First Last Name</a:t>
            </a:r>
          </a:p>
          <a:p>
            <a:pPr marL="86868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email@email.com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3" y="165879"/>
            <a:ext cx="1298402" cy="3319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2" y="65374"/>
            <a:ext cx="2399016" cy="545231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411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Title of Slide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  <a:p>
            <a:pPr lvl="8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609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70" r:id="rId4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i="0" kern="1200">
          <a:solidFill>
            <a:schemeClr val="accent1"/>
          </a:solidFill>
          <a:latin typeface="Arial Bold"/>
          <a:ea typeface="+mj-ea"/>
          <a:cs typeface="Arial Bold"/>
        </a:defRPr>
      </a:lvl1pPr>
    </p:titleStyle>
    <p:bodyStyle>
      <a:lvl1pPr marL="342900" indent="-256032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80000"/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7772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5" r:id="rId3"/>
    <p:sldLayoutId id="2147483704" r:id="rId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accent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grenoble-em.com/annuaire/mustapha-belkhouj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s://business.leeds.ac.uk/about-us/our-people/staff-directory/profile/hyungseok-david-yoon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respol.2018.07.01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respol.2018.07.012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deley.com/profiles/mustapha-belkhouja2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twitter.com/davidhsyoon" TargetMode="External"/><Relationship Id="rId4" Type="http://schemas.openxmlformats.org/officeDocument/2006/relationships/hyperlink" Target="https://www.researchgate.net/profile/Hyungseok_Yoon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199" y="1228566"/>
            <a:ext cx="7594271" cy="1255087"/>
          </a:xfrm>
        </p:spPr>
        <p:txBody>
          <a:bodyPr/>
          <a:lstStyle/>
          <a:p>
            <a:pPr algn="ctr"/>
            <a:r>
              <a:rPr lang="en-GB" sz="3200" b="1" dirty="0"/>
              <a:t>How do we produce highly visible (cited) academic research?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199" y="2856502"/>
            <a:ext cx="7190510" cy="384384"/>
          </a:xfrm>
        </p:spPr>
        <p:txBody>
          <a:bodyPr/>
          <a:lstStyle/>
          <a:p>
            <a:pPr algn="ctr"/>
            <a:r>
              <a:rPr lang="en-US" sz="2500" u="sng" dirty="0"/>
              <a:t>Useful tips for Junior and Senior Scholars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43686" y="4150039"/>
            <a:ext cx="9000314" cy="2749038"/>
          </a:xfrm>
        </p:spPr>
        <p:txBody>
          <a:bodyPr/>
          <a:lstStyle/>
          <a:p>
            <a:r>
              <a:rPr lang="en-US" sz="1800" dirty="0"/>
              <a:t>Dr. Mustapha </a:t>
            </a:r>
            <a:r>
              <a:rPr lang="en-US" sz="1800" dirty="0" err="1"/>
              <a:t>Belkhouja</a:t>
            </a:r>
            <a:endParaRPr lang="en-US" sz="1800" dirty="0"/>
          </a:p>
          <a:p>
            <a:r>
              <a:rPr lang="en-US" sz="1800" dirty="0"/>
              <a:t>Grenoble </a:t>
            </a:r>
            <a:r>
              <a:rPr lang="en-US" sz="1800" dirty="0" err="1"/>
              <a:t>Ecole</a:t>
            </a:r>
            <a:r>
              <a:rPr lang="en-US" sz="1800" dirty="0"/>
              <a:t> de Management</a:t>
            </a:r>
          </a:p>
          <a:p>
            <a:r>
              <a:rPr lang="en-US" sz="1800" dirty="0"/>
              <a:t>France</a:t>
            </a:r>
          </a:p>
          <a:p>
            <a:endParaRPr lang="en-US" sz="1800" dirty="0"/>
          </a:p>
          <a:p>
            <a:r>
              <a:rPr lang="en-US" sz="1800" dirty="0"/>
              <a:t>Dr. David Yoon</a:t>
            </a:r>
          </a:p>
          <a:p>
            <a:r>
              <a:rPr lang="en-US" sz="1800" dirty="0"/>
              <a:t>University of Leeds</a:t>
            </a:r>
          </a:p>
          <a:p>
            <a:r>
              <a:rPr lang="en-US" sz="1800" dirty="0"/>
              <a:t>United Kingdom</a:t>
            </a:r>
          </a:p>
        </p:txBody>
      </p:sp>
    </p:spTree>
    <p:extLst>
      <p:ext uri="{BB962C8B-B14F-4D97-AF65-F5344CB8AC3E}">
        <p14:creationId xmlns:p14="http://schemas.microsoft.com/office/powerpoint/2010/main" val="649740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355600" y="1500110"/>
            <a:ext cx="6489337" cy="4898146"/>
          </a:xfrm>
        </p:spPr>
        <p:txBody>
          <a:bodyPr/>
          <a:lstStyle/>
          <a:p>
            <a:r>
              <a:rPr lang="en-US" sz="1800" dirty="0"/>
              <a:t>Associate Professor at Grenoble </a:t>
            </a:r>
            <a:r>
              <a:rPr lang="en-US" sz="1800" dirty="0" err="1"/>
              <a:t>Ecole</a:t>
            </a:r>
            <a:r>
              <a:rPr lang="en-US" sz="1800" dirty="0"/>
              <a:t> de Management (France)</a:t>
            </a:r>
          </a:p>
          <a:p>
            <a:r>
              <a:rPr lang="en-US" sz="1800" dirty="0"/>
              <a:t>Ph.D. in Economics</a:t>
            </a:r>
          </a:p>
          <a:p>
            <a:r>
              <a:rPr lang="en-GB" sz="1800" dirty="0"/>
              <a:t>Research interests: Academic visibility, Reputation, Knowledge diffusion and International business</a:t>
            </a:r>
            <a:endParaRPr lang="en-US" sz="1800" dirty="0"/>
          </a:p>
          <a:p>
            <a:r>
              <a:rPr lang="en-US" sz="1800" dirty="0"/>
              <a:t>Webpage: </a:t>
            </a:r>
            <a:r>
              <a:rPr lang="en-US" sz="1800" dirty="0">
                <a:hlinkClick r:id="rId3"/>
              </a:rPr>
              <a:t>https://en.grenoble-em.com/annuaire/mustapha-belkhouja</a:t>
            </a:r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Assistant Professor at Leeds University Business School, University of Leeds (UK)</a:t>
            </a:r>
          </a:p>
          <a:p>
            <a:r>
              <a:rPr lang="en-US" sz="1800" dirty="0"/>
              <a:t>Ph.D. in Management</a:t>
            </a:r>
          </a:p>
          <a:p>
            <a:r>
              <a:rPr lang="en-US" sz="1800" dirty="0"/>
              <a:t>Research interests: </a:t>
            </a:r>
            <a:r>
              <a:rPr lang="en-GB" sz="1800" dirty="0"/>
              <a:t>Social evaluations in knowledge-intensive industries, Liability of foreignness in international business, Technological learning in megaprojects.</a:t>
            </a:r>
          </a:p>
          <a:p>
            <a:r>
              <a:rPr lang="en-US" sz="1800" dirty="0"/>
              <a:t>Webpage: </a:t>
            </a:r>
            <a:r>
              <a:rPr lang="en-US" sz="1800" dirty="0">
                <a:hlinkClick r:id="rId4"/>
              </a:rPr>
              <a:t>https://business.leeds.ac.uk/about-us/our-people/staff-directory/profile/hyungseok-david-yoon/</a:t>
            </a:r>
            <a:endParaRPr lang="en-US" sz="1800" dirty="0"/>
          </a:p>
          <a:p>
            <a:endParaRPr lang="en-US" sz="1800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the speakers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9063" y="4092329"/>
            <a:ext cx="1455206" cy="16168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9064" y="1584625"/>
            <a:ext cx="1455206" cy="145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675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Motivation</a:t>
            </a:r>
            <a:endParaRPr lang="en-US" dirty="0">
              <a:solidFill>
                <a:srgbClr val="333333"/>
              </a:solidFill>
            </a:endParaRP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825053" y="2042978"/>
            <a:ext cx="2438400" cy="34726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u="sng" dirty="0" err="1">
                <a:solidFill>
                  <a:schemeClr val="tx2"/>
                </a:solidFill>
              </a:rPr>
              <a:t>Multidisciplinarity</a:t>
            </a:r>
            <a:endParaRPr lang="en-GB" u="sng" dirty="0">
              <a:solidFill>
                <a:schemeClr val="tx2"/>
              </a:solidFill>
            </a:endParaRPr>
          </a:p>
          <a:p>
            <a:pPr algn="ctr"/>
            <a:endParaRPr lang="en-GB" u="sng" dirty="0">
              <a:solidFill>
                <a:schemeClr val="tx2"/>
              </a:solidFill>
            </a:endParaRPr>
          </a:p>
          <a:p>
            <a:pPr algn="ctr"/>
            <a:r>
              <a:rPr lang="en-GB" dirty="0">
                <a:solidFill>
                  <a:schemeClr val="tx2"/>
                </a:solidFill>
              </a:rPr>
              <a:t>Specialization </a:t>
            </a:r>
          </a:p>
          <a:p>
            <a:pPr algn="ctr"/>
            <a:r>
              <a:rPr lang="en-GB" dirty="0">
                <a:solidFill>
                  <a:schemeClr val="tx2"/>
                </a:solidFill>
              </a:rPr>
              <a:t>vs. </a:t>
            </a:r>
          </a:p>
          <a:p>
            <a:pPr algn="ctr"/>
            <a:r>
              <a:rPr lang="en-GB" dirty="0">
                <a:solidFill>
                  <a:schemeClr val="tx2"/>
                </a:solidFill>
              </a:rPr>
              <a:t>Diversification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62400" y="786597"/>
            <a:ext cx="3970638" cy="17363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u="sng" dirty="0">
                <a:solidFill>
                  <a:schemeClr val="tx2"/>
                </a:solidFill>
              </a:rPr>
              <a:t>Collaboration</a:t>
            </a:r>
          </a:p>
          <a:p>
            <a:pPr algn="ctr"/>
            <a:endParaRPr lang="en-GB" dirty="0">
              <a:solidFill>
                <a:schemeClr val="tx2"/>
              </a:solidFill>
            </a:endParaRPr>
          </a:p>
          <a:p>
            <a:pPr algn="ctr"/>
            <a:r>
              <a:rPr lang="en-GB" dirty="0">
                <a:solidFill>
                  <a:schemeClr val="tx2"/>
                </a:solidFill>
              </a:rPr>
              <a:t>Internal vs. External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080951" y="4105704"/>
            <a:ext cx="56145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5884355" y="2158309"/>
            <a:ext cx="3880" cy="40530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3073192" y="2158309"/>
            <a:ext cx="3880" cy="40530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8699638" y="2132742"/>
            <a:ext cx="3880" cy="40530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073192" y="6185759"/>
            <a:ext cx="56145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073191" y="2136861"/>
            <a:ext cx="56145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218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sz="2500" b="1" dirty="0"/>
              <a:t>Producing high-impact research is a growing expectation of academics.</a:t>
            </a:r>
          </a:p>
          <a:p>
            <a:endParaRPr lang="en-GB" sz="2500" b="1" dirty="0"/>
          </a:p>
          <a:p>
            <a:r>
              <a:rPr lang="en-GB" sz="2500" b="1" dirty="0"/>
              <a:t>Not only publishing in top journal matters, but also the number of (forward) citations!</a:t>
            </a:r>
          </a:p>
          <a:p>
            <a:pPr lvl="1"/>
            <a:r>
              <a:rPr lang="en-GB" sz="2500" b="1" dirty="0"/>
              <a:t>Publish or Perish -&gt; Visible or Vanished</a:t>
            </a:r>
          </a:p>
          <a:p>
            <a:endParaRPr lang="en-GB" sz="2500" b="1" dirty="0"/>
          </a:p>
          <a:p>
            <a:r>
              <a:rPr lang="en-GB" sz="2500" b="1" dirty="0"/>
              <a:t>While not all highly cited research papers produced by academics equate to their impact in a societal sense, it is not difficult to argue that they have been very important for academic progress.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Institutional Pressure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927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446189"/>
            <a:ext cx="8238318" cy="4898146"/>
          </a:xfrm>
        </p:spPr>
        <p:txBody>
          <a:bodyPr/>
          <a:lstStyle/>
          <a:p>
            <a:pPr marL="0" indent="0">
              <a:buNone/>
            </a:pPr>
            <a:r>
              <a:rPr lang="en-GB" sz="1900" b="1" dirty="0">
                <a:solidFill>
                  <a:srgbClr val="1B4853"/>
                </a:solidFill>
              </a:rPr>
              <a:t>Main source of our Webinar presentation</a:t>
            </a:r>
          </a:p>
          <a:p>
            <a:r>
              <a:rPr lang="en-GB" sz="1900" dirty="0" err="1">
                <a:solidFill>
                  <a:srgbClr val="1B4853"/>
                </a:solidFill>
              </a:rPr>
              <a:t>‘Belkhouja</a:t>
            </a:r>
            <a:r>
              <a:rPr lang="en-GB" sz="1900" dirty="0">
                <a:solidFill>
                  <a:srgbClr val="1B4853"/>
                </a:solidFill>
              </a:rPr>
              <a:t>, M., &amp; Yoon, H. D. (2018). How does openness influence the impact of a scholar’s research? An analysis of business scholars’ citations over their careers. </a:t>
            </a:r>
            <a:r>
              <a:rPr lang="en-GB" sz="1900" i="1" dirty="0">
                <a:solidFill>
                  <a:srgbClr val="1B4853"/>
                </a:solidFill>
              </a:rPr>
              <a:t>Research Policy</a:t>
            </a:r>
            <a:r>
              <a:rPr lang="en-GB" sz="1900" dirty="0">
                <a:solidFill>
                  <a:srgbClr val="1B4853"/>
                </a:solidFill>
              </a:rPr>
              <a:t>, 47(10), 2037- 2047.’(</a:t>
            </a:r>
            <a:r>
              <a:rPr lang="en-GB" sz="1900" dirty="0">
                <a:solidFill>
                  <a:srgbClr val="1B4853"/>
                </a:solidFill>
                <a:hlinkClick r:id="rId3"/>
              </a:rPr>
              <a:t>https://doi.org/10.1016/j.respol.2018.07.012</a:t>
            </a:r>
            <a:r>
              <a:rPr lang="en-GB" sz="1900" dirty="0">
                <a:solidFill>
                  <a:srgbClr val="1B4853"/>
                </a:solidFill>
              </a:rPr>
              <a:t>).</a:t>
            </a:r>
          </a:p>
          <a:p>
            <a:endParaRPr lang="en-GB" sz="1900" b="1" dirty="0">
              <a:solidFill>
                <a:srgbClr val="1B4853"/>
              </a:solidFill>
            </a:endParaRPr>
          </a:p>
          <a:p>
            <a:pPr marL="0" indent="0">
              <a:buNone/>
            </a:pPr>
            <a:r>
              <a:rPr lang="en-GB" sz="1900" b="1" dirty="0">
                <a:solidFill>
                  <a:srgbClr val="1B4853"/>
                </a:solidFill>
              </a:rPr>
              <a:t>Other relevant publications of the presenters</a:t>
            </a:r>
          </a:p>
          <a:p>
            <a:r>
              <a:rPr lang="en-GB" sz="1900" dirty="0">
                <a:solidFill>
                  <a:srgbClr val="1B4853"/>
                </a:solidFill>
              </a:rPr>
              <a:t>(2018). A Bibliometric Analysis of the Knowledge Exchange Patterns Between Major Technology and Innovation Management Journals (1999–2013). </a:t>
            </a:r>
            <a:r>
              <a:rPr lang="en-GB" sz="1900" i="1" dirty="0">
                <a:solidFill>
                  <a:srgbClr val="1B4853"/>
                </a:solidFill>
              </a:rPr>
              <a:t>Journal of Product Innovation Management</a:t>
            </a:r>
            <a:r>
              <a:rPr lang="en-GB" sz="1900" dirty="0">
                <a:solidFill>
                  <a:srgbClr val="1B4853"/>
                </a:solidFill>
              </a:rPr>
              <a:t>, 35(1), 2-8.</a:t>
            </a:r>
          </a:p>
          <a:p>
            <a:r>
              <a:rPr lang="en-GB" sz="1900" dirty="0">
                <a:solidFill>
                  <a:srgbClr val="1B4853"/>
                </a:solidFill>
              </a:rPr>
              <a:t>(2018). A Twenty‐Year Citation Analysis of the Knowledge Outflow and Inflow Patterns from the Journal of Product Innovation Management. </a:t>
            </a:r>
            <a:r>
              <a:rPr lang="en-GB" sz="1900" i="1" dirty="0">
                <a:solidFill>
                  <a:srgbClr val="1B4853"/>
                </a:solidFill>
              </a:rPr>
              <a:t>Journal of Product Innovation Management</a:t>
            </a:r>
            <a:r>
              <a:rPr lang="en-GB" sz="1900" dirty="0">
                <a:solidFill>
                  <a:srgbClr val="1B4853"/>
                </a:solidFill>
              </a:rPr>
              <a:t>, 35(6), 854-863.</a:t>
            </a:r>
          </a:p>
          <a:p>
            <a:r>
              <a:rPr lang="en-GB" sz="1900" dirty="0">
                <a:solidFill>
                  <a:srgbClr val="1B4853"/>
                </a:solidFill>
              </a:rPr>
              <a:t>(2015). A Note On The Evolution Of The French Management Scholarship, 1994-2014. </a:t>
            </a:r>
            <a:r>
              <a:rPr lang="en-GB" sz="1900" i="1" dirty="0" err="1">
                <a:solidFill>
                  <a:srgbClr val="1B4853"/>
                </a:solidFill>
              </a:rPr>
              <a:t>M@n@gement</a:t>
            </a:r>
            <a:r>
              <a:rPr lang="en-GB" sz="1900" dirty="0">
                <a:solidFill>
                  <a:srgbClr val="1B4853"/>
                </a:solidFill>
              </a:rPr>
              <a:t>, 18(3), 194-204.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Speakers’ Key Publications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765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500" b="1" dirty="0"/>
              <a:t>By the end of the Webinar you should be able to answer the following questions:</a:t>
            </a:r>
          </a:p>
          <a:p>
            <a:r>
              <a:rPr lang="en-GB" sz="2500" b="1" dirty="0"/>
              <a:t>L1: How does your research background (e.g. </a:t>
            </a:r>
            <a:r>
              <a:rPr lang="en-GB" sz="2500" b="1" dirty="0" err="1"/>
              <a:t>unidisciplinary</a:t>
            </a:r>
            <a:r>
              <a:rPr lang="en-GB" sz="2500" b="1" dirty="0"/>
              <a:t> vs. multidisciplinary) affect the individual’s citations?</a:t>
            </a:r>
          </a:p>
          <a:p>
            <a:r>
              <a:rPr lang="en-GB" sz="2500" b="1" dirty="0">
                <a:solidFill>
                  <a:schemeClr val="tx2"/>
                </a:solidFill>
              </a:rPr>
              <a:t>L2: How does your collaboration (e.g. internal vs. external) affect the individual’s citations?</a:t>
            </a:r>
          </a:p>
          <a:p>
            <a:r>
              <a:rPr lang="en-GB" sz="2500" b="1" dirty="0"/>
              <a:t>L3: Are there differences between how early career researchers and established researchers should conduct research to attract more citations?</a:t>
            </a:r>
          </a:p>
          <a:p>
            <a:endParaRPr lang="en-US" sz="2500" b="1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Outcomes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32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sz="2500" b="1" dirty="0"/>
              <a:t>Visibility: Number of citations</a:t>
            </a:r>
          </a:p>
          <a:p>
            <a:endParaRPr lang="en-GB" sz="2500" b="1" dirty="0"/>
          </a:p>
          <a:p>
            <a:r>
              <a:rPr lang="en-GB" sz="2500" b="1" dirty="0"/>
              <a:t>Cognitive openness: Multi-disciplinary background of individuals</a:t>
            </a:r>
          </a:p>
          <a:p>
            <a:endParaRPr lang="en-GB" sz="2500" b="1" dirty="0"/>
          </a:p>
          <a:p>
            <a:r>
              <a:rPr lang="en-GB" sz="2500" b="1" dirty="0"/>
              <a:t>Structural openness: Proportion of external collaborations of individuals</a:t>
            </a:r>
            <a:endParaRPr lang="en-GB" sz="2500" b="1" dirty="0">
              <a:solidFill>
                <a:srgbClr val="FF0000"/>
              </a:solidFill>
            </a:endParaRPr>
          </a:p>
          <a:p>
            <a:endParaRPr lang="en-GB" sz="2500" b="1" dirty="0"/>
          </a:p>
          <a:p>
            <a:r>
              <a:rPr lang="en-GB" sz="2500" b="1" dirty="0"/>
              <a:t>Career age: Junior vs. Senior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 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839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B9076C0-1D79-4282-9B72-137CE2379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Conceptual</a:t>
            </a:r>
            <a:r>
              <a:rPr lang="fr-FR" dirty="0"/>
              <a:t> Model</a:t>
            </a:r>
            <a:endParaRPr lang="en-GB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8EBE8A-5983-491C-BEFD-A2F3324C9DD7}"/>
              </a:ext>
            </a:extLst>
          </p:cNvPr>
          <p:cNvSpPr txBox="1"/>
          <p:nvPr/>
        </p:nvSpPr>
        <p:spPr>
          <a:xfrm>
            <a:off x="369132" y="1488906"/>
            <a:ext cx="3128275" cy="1015663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500" u="sng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Cognitive openness</a:t>
            </a:r>
            <a:r>
              <a:rPr lang="en-GB" sz="15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GB" sz="15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different disciplines a scholar has covered up to the current year</a:t>
            </a:r>
            <a:endParaRPr lang="fr-FR" sz="15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37BBEAC-3051-4C89-89DB-2DD96ED9BFB9}"/>
              </a:ext>
            </a:extLst>
          </p:cNvPr>
          <p:cNvSpPr txBox="1"/>
          <p:nvPr/>
        </p:nvSpPr>
        <p:spPr>
          <a:xfrm>
            <a:off x="369132" y="2991121"/>
            <a:ext cx="3015745" cy="78483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5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Scholar’s career stage</a:t>
            </a:r>
            <a:r>
              <a:rPr lang="en-GB" sz="1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GB" sz="1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length of a scholar’s research career up to the current year</a:t>
            </a:r>
            <a:endParaRPr lang="fr-FR" sz="15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FD1CE9D-EA72-4035-AF42-D7056F6679EF}"/>
              </a:ext>
            </a:extLst>
          </p:cNvPr>
          <p:cNvSpPr txBox="1"/>
          <p:nvPr/>
        </p:nvSpPr>
        <p:spPr>
          <a:xfrm>
            <a:off x="369132" y="4386420"/>
            <a:ext cx="3064903" cy="1246495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500" u="sng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Structural openness</a:t>
            </a:r>
            <a:r>
              <a:rPr lang="en-GB" sz="15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GB" sz="15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ratio between the number of external collaborations and the number of collaborations of a scholar up to the current year</a:t>
            </a:r>
            <a:endParaRPr lang="fr-FR" sz="15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9FCA9C-0366-4792-9466-BFD39B0EC52C}"/>
              </a:ext>
            </a:extLst>
          </p:cNvPr>
          <p:cNvSpPr txBox="1"/>
          <p:nvPr/>
        </p:nvSpPr>
        <p:spPr>
          <a:xfrm>
            <a:off x="6537122" y="2907558"/>
            <a:ext cx="2130859" cy="7848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500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Impact of</a:t>
            </a:r>
          </a:p>
          <a:p>
            <a:pPr algn="ctr"/>
            <a:r>
              <a:rPr lang="en-GB" sz="1500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scholars’ research</a:t>
            </a:r>
            <a:r>
              <a:rPr lang="en-GB" sz="15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en-GB" sz="15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Yearly citations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9E0E699C-94BA-40CB-9690-6D5BBA5D2649}"/>
              </a:ext>
            </a:extLst>
          </p:cNvPr>
          <p:cNvCxnSpPr>
            <a:cxnSpLocks/>
            <a:stCxn id="4" idx="3"/>
            <a:endCxn id="7" idx="1"/>
          </p:cNvCxnSpPr>
          <p:nvPr/>
        </p:nvCxnSpPr>
        <p:spPr>
          <a:xfrm>
            <a:off x="3497407" y="1996738"/>
            <a:ext cx="3039715" cy="13032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BC824C43-BCEE-46F3-B650-8CE6785F6C92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V="1">
            <a:off x="3434035" y="3299973"/>
            <a:ext cx="3103087" cy="1709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A342BC94-B6F1-47B8-955E-1333C0290698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3384877" y="2607245"/>
            <a:ext cx="1450615" cy="7762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5C32209C-8D3E-4308-AE9B-1B42138859E4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3384877" y="3383536"/>
            <a:ext cx="1494569" cy="8380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1F65C3BF-9310-4426-862E-E31CC4359FB0}"/>
              </a:ext>
            </a:extLst>
          </p:cNvPr>
          <p:cNvSpPr txBox="1"/>
          <p:nvPr/>
        </p:nvSpPr>
        <p:spPr>
          <a:xfrm>
            <a:off x="4620529" y="2128485"/>
            <a:ext cx="4090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L1</a:t>
            </a:r>
            <a:endParaRPr lang="en-GB" sz="1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27CCB67-5B54-485D-AF03-58DFC18888B1}"/>
              </a:ext>
            </a:extLst>
          </p:cNvPr>
          <p:cNvSpPr txBox="1"/>
          <p:nvPr/>
        </p:nvSpPr>
        <p:spPr>
          <a:xfrm>
            <a:off x="4599914" y="4397320"/>
            <a:ext cx="4090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L2</a:t>
            </a:r>
            <a:endParaRPr lang="en-GB" sz="1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ZoneTexte 14">
            <a:extLst>
              <a:ext uri="{FF2B5EF4-FFF2-40B4-BE49-F238E27FC236}">
                <a16:creationId xmlns:a16="http://schemas.microsoft.com/office/drawing/2014/main" id="{EE67A1E2-70C2-4705-AE1E-31CF64CE3381}"/>
              </a:ext>
            </a:extLst>
          </p:cNvPr>
          <p:cNvSpPr txBox="1"/>
          <p:nvPr/>
        </p:nvSpPr>
        <p:spPr>
          <a:xfrm>
            <a:off x="3633717" y="3231686"/>
            <a:ext cx="4090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L3</a:t>
            </a:r>
            <a:endParaRPr lang="en-GB" sz="1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6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FE54B2B-575E-4F20-8256-BCCCF3F23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82543"/>
            <a:ext cx="8238318" cy="489814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Scopus &amp; Web of Science (1994-2013)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159,169 articles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320 journals in business and Management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disciplines (ABS journal guide classification)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35,296 authors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281,930 author-year observations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GB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Generalizability of our analysis: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Multi-disciplinary research and external collaboration are becoming more important for many subjects (e.g. Life Science, Physical Science, Earth and Space, etc.) that require 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large scale of resources (e.g. equipment, finance, human capital) to generate ground breaking research. 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3A7F38C-CEA5-4F90-A5AA-8A979CFB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and Analytical Approach</a:t>
            </a:r>
          </a:p>
        </p:txBody>
      </p:sp>
    </p:spTree>
    <p:extLst>
      <p:ext uri="{BB962C8B-B14F-4D97-AF65-F5344CB8AC3E}">
        <p14:creationId xmlns:p14="http://schemas.microsoft.com/office/powerpoint/2010/main" val="3527200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40322" y="694427"/>
            <a:ext cx="8238319" cy="380586"/>
          </a:xfrm>
        </p:spPr>
        <p:txBody>
          <a:bodyPr/>
          <a:lstStyle/>
          <a:p>
            <a:r>
              <a:rPr lang="en-US" dirty="0"/>
              <a:t>Results: Learning Outcome 1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id="{43407B0C-6970-4356-A596-229FF55AA91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5588637"/>
              </p:ext>
            </p:extLst>
          </p:nvPr>
        </p:nvGraphicFramePr>
        <p:xfrm>
          <a:off x="2283049" y="1254388"/>
          <a:ext cx="1986742" cy="5404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6742">
                  <a:extLst>
                    <a:ext uri="{9D8B030D-6E8A-4147-A177-3AD203B41FA5}">
                      <a16:colId xmlns:a16="http://schemas.microsoft.com/office/drawing/2014/main" val="4293438911"/>
                    </a:ext>
                  </a:extLst>
                </a:gridCol>
              </a:tblGrid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Yearly citations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39838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Constant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368690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665513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Publications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045831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01115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FT45 publications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624827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22848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Prior citations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335693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743167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High-status institution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919580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602679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Unique co-authors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14087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945290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Repeated co-authorship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792005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48183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Mobility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3450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6137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Co-authors’ citations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16539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89402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High-status co-authors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5231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397502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Cognitive openness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784952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325614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Structural openness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094294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46529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94823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400210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Cognitive openness squared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326703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475011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Structural openness squared 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018393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33077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Cognitive openness × 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997168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9626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Structural openness × 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425019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1800708"/>
                  </a:ext>
                </a:extLst>
              </a:tr>
              <a:tr h="129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Cognitive openness squared × 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64535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37274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Structural openness squared × 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884948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38203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Year dummies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521030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Number of observations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197673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Number of authors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27031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Log likelihood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46523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Chi-square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9326942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5C422BF-49A2-4FBE-A2FA-92CF97E6C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021232"/>
              </p:ext>
            </p:extLst>
          </p:nvPr>
        </p:nvGraphicFramePr>
        <p:xfrm>
          <a:off x="4269791" y="1254388"/>
          <a:ext cx="1471353" cy="5404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1353">
                  <a:extLst>
                    <a:ext uri="{9D8B030D-6E8A-4147-A177-3AD203B41FA5}">
                      <a16:colId xmlns:a16="http://schemas.microsoft.com/office/drawing/2014/main" val="1691848312"/>
                    </a:ext>
                  </a:extLst>
                </a:gridCol>
              </a:tblGrid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Model 1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04935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-1.58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770574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(0.07)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971586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0.21</a:t>
                      </a:r>
                      <a:r>
                        <a:rPr lang="en-US" sz="700" baseline="30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079588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793904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0.11</a:t>
                      </a:r>
                      <a:r>
                        <a:rPr lang="en-US" sz="700" baseline="30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28312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454609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0.56</a:t>
                      </a:r>
                      <a:r>
                        <a:rPr lang="en-US" sz="700" baseline="30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55050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151189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0.04</a:t>
                      </a:r>
                      <a:r>
                        <a:rPr lang="en-US" sz="700" baseline="30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349422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228360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0.13</a:t>
                      </a:r>
                      <a:r>
                        <a:rPr lang="en-US" sz="700" baseline="30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03160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659099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0.24</a:t>
                      </a:r>
                      <a:r>
                        <a:rPr lang="en-US" sz="700" baseline="30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903062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(0.01)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275443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0.04</a:t>
                      </a:r>
                      <a:r>
                        <a:rPr lang="en-US" sz="700" baseline="30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76060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304689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0.07</a:t>
                      </a:r>
                      <a:r>
                        <a:rPr lang="en-US" sz="700" baseline="30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748609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327963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0.02</a:t>
                      </a:r>
                      <a:r>
                        <a:rPr lang="en-US" sz="700" baseline="30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849785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92517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690975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963291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95155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18528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027107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866346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61449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31399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526774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26942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834589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017702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925967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97028"/>
                  </a:ext>
                </a:extLst>
              </a:tr>
              <a:tr h="1294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62740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287166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956187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990285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863947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281,930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629773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35,296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596334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-668,015.82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224572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506,408.18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1805129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FB1E4529-3BAE-4B25-8253-28743AE331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247682"/>
              </p:ext>
            </p:extLst>
          </p:nvPr>
        </p:nvGraphicFramePr>
        <p:xfrm>
          <a:off x="5741144" y="1254388"/>
          <a:ext cx="1479665" cy="5404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9665">
                  <a:extLst>
                    <a:ext uri="{9D8B030D-6E8A-4147-A177-3AD203B41FA5}">
                      <a16:colId xmlns:a16="http://schemas.microsoft.com/office/drawing/2014/main" val="2126510642"/>
                    </a:ext>
                  </a:extLst>
                </a:gridCol>
              </a:tblGrid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Model 2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91449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-1.53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577191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(0.07)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619135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0.20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85389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611492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0.11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751686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668234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0.48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898607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049113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0.04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872339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45249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0.12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3958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370400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0.26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221899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(0.01)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8243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0.02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07368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813385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0.08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862168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284854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0.03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361736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170566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0.11</a:t>
                      </a:r>
                      <a:r>
                        <a:rPr lang="en-US" sz="700" b="1" baseline="30000" dirty="0">
                          <a:solidFill>
                            <a:srgbClr val="0070C0"/>
                          </a:solidFill>
                          <a:effectLst/>
                        </a:rPr>
                        <a:t>***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153592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(0.01)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77827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0.14</a:t>
                      </a:r>
                      <a:r>
                        <a:rPr lang="en-US" sz="700" b="0" baseline="30000" dirty="0">
                          <a:solidFill>
                            <a:srgbClr val="333333"/>
                          </a:solidFill>
                          <a:effectLst/>
                        </a:rPr>
                        <a:t>***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78224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rgbClr val="333333"/>
                          </a:solidFill>
                          <a:effectLst/>
                        </a:rPr>
                        <a:t>(0.03)</a:t>
                      </a:r>
                      <a:endParaRPr lang="en-GB" sz="80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941797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0.17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150637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(0.01)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605124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-0.01</a:t>
                      </a:r>
                      <a:r>
                        <a:rPr lang="en-US" sz="700" b="1" baseline="30000" dirty="0">
                          <a:solidFill>
                            <a:srgbClr val="0070C0"/>
                          </a:solidFill>
                          <a:effectLst/>
                        </a:rPr>
                        <a:t>***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393416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18044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-0.18</a:t>
                      </a:r>
                      <a:r>
                        <a:rPr lang="en-US" sz="700" b="0" baseline="30000" dirty="0">
                          <a:solidFill>
                            <a:srgbClr val="333333"/>
                          </a:solidFill>
                          <a:effectLst/>
                        </a:rPr>
                        <a:t>***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775915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(0.02)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72820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507350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030096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76528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393228"/>
                  </a:ext>
                </a:extLst>
              </a:tr>
              <a:tr h="1294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082026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43360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10115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35661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11937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281,930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08024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35,296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6120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-667,741.27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034022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502,544.14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8722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747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Multidisciplinary Background and Visibility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graphicFrame>
        <p:nvGraphicFramePr>
          <p:cNvPr id="6" name="Chart 4">
            <a:extLst>
              <a:ext uri="{FF2B5EF4-FFF2-40B4-BE49-F238E27FC236}">
                <a16:creationId xmlns:a16="http://schemas.microsoft.com/office/drawing/2014/main" id="{01302AE7-1CEB-475B-AC7B-EE638C2D85D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87964557"/>
              </p:ext>
            </p:extLst>
          </p:nvPr>
        </p:nvGraphicFramePr>
        <p:xfrm>
          <a:off x="457200" y="1500188"/>
          <a:ext cx="8237538" cy="4897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4894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FE54B2B-575E-4F20-8256-BCCCF3F23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82543"/>
            <a:ext cx="8238318" cy="4898146"/>
          </a:xfrm>
        </p:spPr>
        <p:txBody>
          <a:bodyPr/>
          <a:lstStyle/>
          <a:p>
            <a:pPr marL="0" indent="0">
              <a:buNone/>
            </a:pP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Benefits of multidisciplinary background</a:t>
            </a:r>
          </a:p>
          <a:p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Exposure to heterogeneous knowledge domains improves the novelty and quality of individual research output, as cognitive diversity stimulates new elaborations and trials (</a:t>
            </a:r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Rodan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Galunic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2004): Audiences expect new ideas or insights that are produced by researchers with a multidisciplinary background (Schilling and Green, 2011; </a:t>
            </a:r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Uzzi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2013)</a:t>
            </a:r>
          </a:p>
          <a:p>
            <a:endParaRPr lang="en-GB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Pitfalls of multidisciplinary background</a:t>
            </a:r>
          </a:p>
          <a:p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Over-reliance on heterogeneous knowledge base makes recombination task difficult (Lee et al., 2015): Covering multiple knowledge domains limits mastery and dilutes identity, resulting in a ‘jack-of-all-trades’ who is a master of none of them (</a:t>
            </a:r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Leahey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2017)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3A7F38C-CEA5-4F90-A5AA-8A979CFB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  <a:endParaRPr lang="en-GB" dirty="0">
              <a:solidFill>
                <a:srgbClr val="1B48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51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40322" y="694427"/>
            <a:ext cx="8238319" cy="380586"/>
          </a:xfrm>
        </p:spPr>
        <p:txBody>
          <a:bodyPr/>
          <a:lstStyle/>
          <a:p>
            <a:r>
              <a:rPr lang="en-US" dirty="0"/>
              <a:t>Results: Learning Outcome 2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id="{43407B0C-6970-4356-A596-229FF55AA915}"/>
              </a:ext>
            </a:extLst>
          </p:cNvPr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2283049" y="1254388"/>
          <a:ext cx="1986742" cy="5404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6742">
                  <a:extLst>
                    <a:ext uri="{9D8B030D-6E8A-4147-A177-3AD203B41FA5}">
                      <a16:colId xmlns:a16="http://schemas.microsoft.com/office/drawing/2014/main" val="4293438911"/>
                    </a:ext>
                  </a:extLst>
                </a:gridCol>
              </a:tblGrid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Yearly citations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39838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Constant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368690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665513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Publications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045831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01115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FT45 publications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624827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22848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Prior citations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335693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743167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High-status institution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919580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602679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Unique co-authors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14087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945290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Repeated co-authorship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792005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48183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Mobility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3450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6137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Co-authors’ citations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16539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89402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High-status co-authors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5231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397502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Cognitive openness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784952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325614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Structural openness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094294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46529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94823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400210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Cognitive openness squared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326703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475011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Structural openness squared 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018393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33077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Cognitive openness × 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997168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9626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Structural openness × 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425019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1800708"/>
                  </a:ext>
                </a:extLst>
              </a:tr>
              <a:tr h="129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Cognitive openness squared × 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64535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37274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Structural openness squared × 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884948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38203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Year dummies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521030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Number of observations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197673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Number of authors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27031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Log likelihood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46523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Chi-square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9326942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5C422BF-49A2-4FBE-A2FA-92CF97E6C0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69791" y="1254388"/>
          <a:ext cx="1471353" cy="5404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1353">
                  <a:extLst>
                    <a:ext uri="{9D8B030D-6E8A-4147-A177-3AD203B41FA5}">
                      <a16:colId xmlns:a16="http://schemas.microsoft.com/office/drawing/2014/main" val="1691848312"/>
                    </a:ext>
                  </a:extLst>
                </a:gridCol>
              </a:tblGrid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Model 1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04935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-1.58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770574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(0.07)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971586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0.21</a:t>
                      </a:r>
                      <a:r>
                        <a:rPr lang="en-US" sz="700" baseline="30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079588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793904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0.11</a:t>
                      </a:r>
                      <a:r>
                        <a:rPr lang="en-US" sz="700" baseline="30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28312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454609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0.56</a:t>
                      </a:r>
                      <a:r>
                        <a:rPr lang="en-US" sz="700" baseline="30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55050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151189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0.04</a:t>
                      </a:r>
                      <a:r>
                        <a:rPr lang="en-US" sz="700" baseline="30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349422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228360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0.13</a:t>
                      </a:r>
                      <a:r>
                        <a:rPr lang="en-US" sz="700" baseline="30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03160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659099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0.24</a:t>
                      </a:r>
                      <a:r>
                        <a:rPr lang="en-US" sz="700" baseline="30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903062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(0.01)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275443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0.04</a:t>
                      </a:r>
                      <a:r>
                        <a:rPr lang="en-US" sz="700" baseline="30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76060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304689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0.07</a:t>
                      </a:r>
                      <a:r>
                        <a:rPr lang="en-US" sz="700" baseline="30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748609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327963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0.02</a:t>
                      </a:r>
                      <a:r>
                        <a:rPr lang="en-US" sz="700" baseline="300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849785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92517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690975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963291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95155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18528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027107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866346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61449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31399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526774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26942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834589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017702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925967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97028"/>
                  </a:ext>
                </a:extLst>
              </a:tr>
              <a:tr h="1294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62740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287166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956187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990285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863947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281,930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629773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35,296</a:t>
                      </a:r>
                      <a:endParaRPr lang="en-GB" sz="8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596334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-668,015.82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224572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506,408.18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1805129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FB1E4529-3BAE-4B25-8253-28743AE331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309198"/>
              </p:ext>
            </p:extLst>
          </p:nvPr>
        </p:nvGraphicFramePr>
        <p:xfrm>
          <a:off x="5741144" y="1254388"/>
          <a:ext cx="1479665" cy="5404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9665">
                  <a:extLst>
                    <a:ext uri="{9D8B030D-6E8A-4147-A177-3AD203B41FA5}">
                      <a16:colId xmlns:a16="http://schemas.microsoft.com/office/drawing/2014/main" val="2126510642"/>
                    </a:ext>
                  </a:extLst>
                </a:gridCol>
              </a:tblGrid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Model 2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91449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-1.53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577191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(0.07)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619135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0.20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85389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611492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0.11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751686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668234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0.48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898607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049113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0.04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872339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45249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0.12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3958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370400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0.26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221899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(0.01)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8243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0.02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07368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813385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0.08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862168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284854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0.03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361736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170566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0.11</a:t>
                      </a:r>
                      <a:r>
                        <a:rPr lang="en-US" sz="700" b="0" baseline="30000" dirty="0">
                          <a:solidFill>
                            <a:srgbClr val="333333"/>
                          </a:solidFill>
                          <a:effectLst/>
                        </a:rPr>
                        <a:t>***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153592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(0.01)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77827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0.14</a:t>
                      </a:r>
                      <a:r>
                        <a:rPr lang="en-US" sz="700" b="1" baseline="30000" dirty="0">
                          <a:solidFill>
                            <a:srgbClr val="0070C0"/>
                          </a:solidFill>
                          <a:effectLst/>
                        </a:rPr>
                        <a:t>***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78224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(0.03)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941797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0.17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150637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(0.01)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605124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-0.01</a:t>
                      </a:r>
                      <a:r>
                        <a:rPr lang="en-US" sz="700" b="0" baseline="30000" dirty="0">
                          <a:solidFill>
                            <a:srgbClr val="333333"/>
                          </a:solidFill>
                          <a:effectLst/>
                        </a:rPr>
                        <a:t>***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393416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(0.00)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18044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-0.18</a:t>
                      </a:r>
                      <a:r>
                        <a:rPr lang="en-US" sz="700" b="1" baseline="30000" dirty="0">
                          <a:solidFill>
                            <a:srgbClr val="0070C0"/>
                          </a:solidFill>
                          <a:effectLst/>
                        </a:rPr>
                        <a:t>***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775915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(0.02)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72820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507350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030096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76528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393228"/>
                  </a:ext>
                </a:extLst>
              </a:tr>
              <a:tr h="1294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082026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43360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10115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35661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11937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281,930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08024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35,296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6120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-667,741.27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034022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502,544.14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8722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383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 and Visibility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3CC8909-5A31-4028-90B8-B66CB51943D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30563651"/>
              </p:ext>
            </p:extLst>
          </p:nvPr>
        </p:nvGraphicFramePr>
        <p:xfrm>
          <a:off x="457200" y="1500188"/>
          <a:ext cx="8237538" cy="4897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3364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FE54B2B-575E-4F20-8256-BCCCF3F23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82543"/>
            <a:ext cx="8238318" cy="4898146"/>
          </a:xfrm>
        </p:spPr>
        <p:txBody>
          <a:bodyPr/>
          <a:lstStyle/>
          <a:p>
            <a:pPr marL="0" indent="0">
              <a:buNone/>
            </a:pP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Benefits of external collaboration</a:t>
            </a:r>
          </a:p>
          <a:p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Researchers can enhance their research impact by gaining access to external parties in order to obtain </a:t>
            </a:r>
            <a:r>
              <a:rPr lang="en-GB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complementary resources 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Nahapiet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Ghoshal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1998): Access to databases, expertise, prestige, funds, equipment, and language skills that those scholars might lack (</a:t>
            </a:r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Eisend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Schmidt, 2014; Katz and Martin, 1997)</a:t>
            </a:r>
          </a:p>
          <a:p>
            <a:pPr marL="0" indent="0">
              <a:buNone/>
            </a:pPr>
            <a:endParaRPr lang="en-GB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Pitfalls of external collaboration</a:t>
            </a:r>
          </a:p>
          <a:p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novel research projects entails experiencing high levels of ambiguity and uncertainty, which necessitates ongoing coordination of task activities (</a:t>
            </a:r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Hoegl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Proserpio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2004): Difficult to allocate the proper level of attention and time to implement and produce high-impact research (</a:t>
            </a:r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Koput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1997)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3A7F38C-CEA5-4F90-A5AA-8A979CFB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  <a:endParaRPr lang="en-GB" dirty="0">
              <a:solidFill>
                <a:srgbClr val="1B48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30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40322" y="694427"/>
            <a:ext cx="8238319" cy="380586"/>
          </a:xfrm>
        </p:spPr>
        <p:txBody>
          <a:bodyPr/>
          <a:lstStyle/>
          <a:p>
            <a:r>
              <a:rPr lang="en-US" dirty="0"/>
              <a:t>Results: </a:t>
            </a:r>
            <a:r>
              <a:rPr lang="en-US" dirty="0">
                <a:solidFill>
                  <a:srgbClr val="FF0000"/>
                </a:solidFill>
              </a:rPr>
              <a:t>Learning Outcome 3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id="{43407B0C-6970-4356-A596-229FF55AA91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27086645"/>
              </p:ext>
            </p:extLst>
          </p:nvPr>
        </p:nvGraphicFramePr>
        <p:xfrm>
          <a:off x="2651758" y="1254388"/>
          <a:ext cx="1986742" cy="5404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6742">
                  <a:extLst>
                    <a:ext uri="{9D8B030D-6E8A-4147-A177-3AD203B41FA5}">
                      <a16:colId xmlns:a16="http://schemas.microsoft.com/office/drawing/2014/main" val="4293438911"/>
                    </a:ext>
                  </a:extLst>
                </a:gridCol>
              </a:tblGrid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Yearly citations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39838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Constant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368690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665513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Publications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045831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01115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FT45 publications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624827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22848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Prior citations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335693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743167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High-status institution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919580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602679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Unique co-authors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14087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945290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Repeated co-authorship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792005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48183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Mobility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3450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6137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Co-authors’ citations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16539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89402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High-status co-authors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5231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397502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Cognitive openness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784952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325614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Structural openness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094294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46529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94823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400210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Cognitive openness squared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326703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475011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Structural openness squared 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018393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33077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Cognitive openness × 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997168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9626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Structural openness × 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425019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1800708"/>
                  </a:ext>
                </a:extLst>
              </a:tr>
              <a:tr h="129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Cognitive openness squared × 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64535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37274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Structural openness squared × 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884948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38203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Year dummies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521030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Number of observations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197673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Number of authors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27031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Log likelihood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46523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Chi-square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9326942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495A0883-1C34-4A67-86BE-0DDF017BF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01753"/>
              </p:ext>
            </p:extLst>
          </p:nvPr>
        </p:nvGraphicFramePr>
        <p:xfrm>
          <a:off x="4625089" y="1254388"/>
          <a:ext cx="1456832" cy="5404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6832">
                  <a:extLst>
                    <a:ext uri="{9D8B030D-6E8A-4147-A177-3AD203B41FA5}">
                      <a16:colId xmlns:a16="http://schemas.microsoft.com/office/drawing/2014/main" val="3190786887"/>
                    </a:ext>
                  </a:extLst>
                </a:gridCol>
              </a:tblGrid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Model 3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434242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-2.04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068790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(0.07)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479493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0.19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17088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54119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0.11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60352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35067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0.51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24596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750466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0.04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082925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650646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0.11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10772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019055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0.22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368222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(0.01)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85247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0.02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50043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697535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0.08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643366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898835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0.03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867926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463653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0.51</a:t>
                      </a:r>
                      <a:r>
                        <a:rPr lang="en-US" sz="700" b="1" baseline="30000" dirty="0">
                          <a:solidFill>
                            <a:srgbClr val="0070C0"/>
                          </a:solidFill>
                          <a:effectLst/>
                        </a:rPr>
                        <a:t>***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380712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(0.02)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137775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0.77</a:t>
                      </a:r>
                      <a:r>
                        <a:rPr lang="en-US" sz="700" b="0" baseline="30000" dirty="0">
                          <a:solidFill>
                            <a:srgbClr val="333333"/>
                          </a:solidFill>
                          <a:effectLst/>
                        </a:rPr>
                        <a:t>***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35305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(0.07)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36051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0.39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636974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(0.01)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92919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-0.07</a:t>
                      </a:r>
                      <a:r>
                        <a:rPr lang="en-US" sz="700" b="1" baseline="30000" dirty="0">
                          <a:solidFill>
                            <a:srgbClr val="0070C0"/>
                          </a:solidFill>
                          <a:effectLst/>
                        </a:rPr>
                        <a:t>***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068223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47692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-0.68</a:t>
                      </a:r>
                      <a:r>
                        <a:rPr lang="en-US" sz="700" b="0" baseline="30000" dirty="0">
                          <a:solidFill>
                            <a:srgbClr val="333333"/>
                          </a:solidFill>
                          <a:effectLst/>
                        </a:rPr>
                        <a:t>***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974306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(0.05)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992158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-0.20</a:t>
                      </a:r>
                      <a:r>
                        <a:rPr lang="en-US" sz="700" b="1" baseline="30000" dirty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396728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(0.01)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81674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-0.37</a:t>
                      </a:r>
                      <a:r>
                        <a:rPr lang="en-US" sz="700" b="0" baseline="30000" dirty="0">
                          <a:solidFill>
                            <a:srgbClr val="333333"/>
                          </a:solidFill>
                          <a:effectLst/>
                        </a:rPr>
                        <a:t>***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354287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(0.03)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1978501"/>
                  </a:ext>
                </a:extLst>
              </a:tr>
              <a:tr h="1294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0.03</a:t>
                      </a:r>
                      <a:r>
                        <a:rPr lang="en-US" sz="700" b="1" baseline="30000" dirty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654110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27138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0.29</a:t>
                      </a:r>
                      <a:r>
                        <a:rPr lang="en-US" sz="700" b="0" baseline="30000" dirty="0">
                          <a:solidFill>
                            <a:srgbClr val="333333"/>
                          </a:solidFill>
                          <a:effectLst/>
                        </a:rPr>
                        <a:t>***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628373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(0.03)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218337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563495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281,930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385895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35,296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369272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-662,066.02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65371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485,561.03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935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785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Multidisciplinary Background and Visibility contingent upon Career Age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6907F66-E8F9-49D4-A0C2-6A3DA64B5D5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56041301"/>
              </p:ext>
            </p:extLst>
          </p:nvPr>
        </p:nvGraphicFramePr>
        <p:xfrm>
          <a:off x="457200" y="1500188"/>
          <a:ext cx="8237538" cy="4897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2196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FE54B2B-575E-4F20-8256-BCCCF3F23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82543"/>
            <a:ext cx="8238318" cy="4898146"/>
          </a:xfrm>
        </p:spPr>
        <p:txBody>
          <a:bodyPr/>
          <a:lstStyle/>
          <a:p>
            <a:pPr marL="0" indent="0">
              <a:buNone/>
            </a:pPr>
            <a:r>
              <a:rPr lang="en-GB" sz="2200" dirty="0">
                <a:solidFill>
                  <a:srgbClr val="1B4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Moderate level of multi-disciplinary research for </a:t>
            </a:r>
            <a:r>
              <a:rPr lang="en-GB" sz="2200" b="1" dirty="0">
                <a:solidFill>
                  <a:srgbClr val="1B4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junior scholars</a:t>
            </a:r>
          </a:p>
          <a:p>
            <a:r>
              <a:rPr lang="en-GB" sz="2200" dirty="0">
                <a:solidFill>
                  <a:srgbClr val="1B4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Exposure to a variety of cognitive or knowledge domains develops research competence and enhances absorptive capacity for junior scholars to generate high-impact research.</a:t>
            </a:r>
          </a:p>
          <a:p>
            <a:r>
              <a:rPr lang="en-GB" sz="2200" dirty="0">
                <a:solidFill>
                  <a:srgbClr val="1B4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newcomers to academia, junior scholars need to build their academic identity (i.e. focusing on their core research domain) to be recognized by their peers.</a:t>
            </a:r>
          </a:p>
          <a:p>
            <a:endParaRPr lang="en-GB" sz="2200" dirty="0">
              <a:solidFill>
                <a:srgbClr val="1B48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200" dirty="0">
                <a:solidFill>
                  <a:srgbClr val="1B4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level of multi-disciplinary research for </a:t>
            </a:r>
            <a:r>
              <a:rPr lang="en-GB" sz="2200" b="1" dirty="0">
                <a:solidFill>
                  <a:srgbClr val="1B4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senior scholars</a:t>
            </a:r>
          </a:p>
          <a:p>
            <a:r>
              <a:rPr lang="en-GB" sz="2200" dirty="0">
                <a:solidFill>
                  <a:srgbClr val="1B4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Late-career researchers are likely to be exposed to different knowledge domains than junior scholars (</a:t>
            </a:r>
            <a:r>
              <a:rPr lang="en-GB" sz="2200" dirty="0" err="1">
                <a:solidFill>
                  <a:srgbClr val="1B4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Mannucci</a:t>
            </a:r>
            <a:r>
              <a:rPr lang="en-GB" sz="2200" dirty="0">
                <a:solidFill>
                  <a:srgbClr val="1B4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Yong, 2018).</a:t>
            </a:r>
          </a:p>
          <a:p>
            <a:r>
              <a:rPr lang="en-GB" sz="2200" dirty="0">
                <a:solidFill>
                  <a:srgbClr val="1B4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Senior scholars have ability and legitimacy to recombine knowledge from different domains that will be well-received by audiences.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3A7F38C-CEA5-4F90-A5AA-8A979CFB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245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40322" y="694427"/>
            <a:ext cx="8238319" cy="380586"/>
          </a:xfrm>
        </p:spPr>
        <p:txBody>
          <a:bodyPr/>
          <a:lstStyle/>
          <a:p>
            <a:r>
              <a:rPr lang="en-US" dirty="0"/>
              <a:t>Results: </a:t>
            </a:r>
            <a:r>
              <a:rPr lang="en-US" dirty="0">
                <a:solidFill>
                  <a:srgbClr val="FF0000"/>
                </a:solidFill>
              </a:rPr>
              <a:t>Learning Outcome 3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id="{43407B0C-6970-4356-A596-229FF55AA915}"/>
              </a:ext>
            </a:extLst>
          </p:cNvPr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2651758" y="1254388"/>
          <a:ext cx="1986742" cy="5404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6742">
                  <a:extLst>
                    <a:ext uri="{9D8B030D-6E8A-4147-A177-3AD203B41FA5}">
                      <a16:colId xmlns:a16="http://schemas.microsoft.com/office/drawing/2014/main" val="4293438911"/>
                    </a:ext>
                  </a:extLst>
                </a:gridCol>
              </a:tblGrid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Yearly citations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39838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Constant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368690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665513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Publications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045831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01115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FT45 publications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624827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22848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Prior citations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335693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743167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High-status institution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919580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602679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Unique co-authors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14087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945290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Repeated co-authorship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792005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48183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Mobility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3450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6137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Co-authors’ citations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16539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89402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B050"/>
                          </a:solidFill>
                          <a:effectLst/>
                        </a:rPr>
                        <a:t>High-status co-authors</a:t>
                      </a:r>
                      <a:endParaRPr lang="en-GB" sz="8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5231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397502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Cognitive openness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784952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325614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Structural openness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094294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46529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94823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400210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Cognitive openness squared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326703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475011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Structural openness squared 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018393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33077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Cognitive openness × 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997168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9626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Structural openness × 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425019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1800708"/>
                  </a:ext>
                </a:extLst>
              </a:tr>
              <a:tr h="129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Cognitive openness squared × 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64535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37274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Structural openness squared × Career age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884948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38203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Year dummies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521030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Number of observations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197673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Number of authors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27031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Log likelihood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46523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Chi-square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9326942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495A0883-1C34-4A67-86BE-0DDF017BF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877986"/>
              </p:ext>
            </p:extLst>
          </p:nvPr>
        </p:nvGraphicFramePr>
        <p:xfrm>
          <a:off x="4625089" y="1254388"/>
          <a:ext cx="1456832" cy="5404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6832">
                  <a:extLst>
                    <a:ext uri="{9D8B030D-6E8A-4147-A177-3AD203B41FA5}">
                      <a16:colId xmlns:a16="http://schemas.microsoft.com/office/drawing/2014/main" val="3190786887"/>
                    </a:ext>
                  </a:extLst>
                </a:gridCol>
              </a:tblGrid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Model 3</a:t>
                      </a:r>
                      <a:endParaRPr lang="en-GB" sz="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434242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-2.04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068790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(0.07)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479493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0.19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17088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54119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0.11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60352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35067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0.51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24596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750466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0.04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082925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650646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0.11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10772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019055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0.22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368222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(0.01)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85247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0.02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500436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6975359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0.08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643366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898835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0.03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867926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463653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0.51</a:t>
                      </a:r>
                      <a:r>
                        <a:rPr lang="en-US" sz="700" b="0" baseline="30000" dirty="0">
                          <a:solidFill>
                            <a:srgbClr val="333333"/>
                          </a:solidFill>
                          <a:effectLst/>
                        </a:rPr>
                        <a:t>***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380712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(0.02)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137775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0.77</a:t>
                      </a:r>
                      <a:r>
                        <a:rPr lang="en-US" sz="700" b="1" baseline="30000" dirty="0">
                          <a:solidFill>
                            <a:srgbClr val="0070C0"/>
                          </a:solidFill>
                          <a:effectLst/>
                        </a:rPr>
                        <a:t>***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35305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(0.07)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36051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0.39</a:t>
                      </a:r>
                      <a:r>
                        <a:rPr lang="en-US" sz="700" baseline="300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***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6369744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(0.01)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92919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-0.07</a:t>
                      </a:r>
                      <a:r>
                        <a:rPr lang="en-US" sz="700" b="0" baseline="30000" dirty="0">
                          <a:solidFill>
                            <a:srgbClr val="333333"/>
                          </a:solidFill>
                          <a:effectLst/>
                        </a:rPr>
                        <a:t>***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068223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(0.00)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47692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0070C0"/>
                          </a:solidFill>
                          <a:effectLst/>
                        </a:rPr>
                        <a:t>-0.68</a:t>
                      </a:r>
                      <a:r>
                        <a:rPr lang="en-US" sz="700" b="1" baseline="30000" dirty="0">
                          <a:solidFill>
                            <a:srgbClr val="0070C0"/>
                          </a:solidFill>
                          <a:effectLst/>
                        </a:rPr>
                        <a:t>***</a:t>
                      </a:r>
                      <a:endParaRPr lang="en-GB" sz="8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974306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(0.05)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992158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-0.20</a:t>
                      </a:r>
                      <a:r>
                        <a:rPr lang="en-US" sz="700" b="0" baseline="30000" dirty="0">
                          <a:solidFill>
                            <a:srgbClr val="333333"/>
                          </a:solidFill>
                          <a:effectLst/>
                        </a:rPr>
                        <a:t>***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3967285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(0.01)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816747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-0.37</a:t>
                      </a:r>
                      <a:r>
                        <a:rPr lang="en-US" sz="700" b="1" baseline="30000" dirty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3542878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(0.03)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1978501"/>
                  </a:ext>
                </a:extLst>
              </a:tr>
              <a:tr h="1294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rgbClr val="333333"/>
                          </a:solidFill>
                          <a:effectLst/>
                        </a:rPr>
                        <a:t>0.03</a:t>
                      </a:r>
                      <a:r>
                        <a:rPr lang="en-US" sz="700" b="0" baseline="30000" dirty="0">
                          <a:solidFill>
                            <a:srgbClr val="333333"/>
                          </a:solidFill>
                          <a:effectLst/>
                        </a:rPr>
                        <a:t>***</a:t>
                      </a:r>
                      <a:endParaRPr lang="en-GB" sz="800" b="0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654110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(0.00)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27138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solidFill>
                            <a:srgbClr val="FF0000"/>
                          </a:solidFill>
                          <a:effectLst/>
                        </a:rPr>
                        <a:t>0.29</a:t>
                      </a:r>
                      <a:r>
                        <a:rPr lang="en-US" sz="700" b="1" baseline="30000" dirty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  <a:endParaRPr lang="en-GB" sz="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6283731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(0.03)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218337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Yes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563495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281,930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3858952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35,296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3692720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-662,066.02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653713"/>
                  </a:ext>
                </a:extLst>
              </a:tr>
              <a:tr h="122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485,561.03</a:t>
                      </a:r>
                      <a:endParaRPr lang="en-GB" sz="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4350" marR="443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935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132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199" y="835743"/>
            <a:ext cx="8382001" cy="380586"/>
          </a:xfrm>
        </p:spPr>
        <p:txBody>
          <a:bodyPr/>
          <a:lstStyle/>
          <a:p>
            <a:r>
              <a:rPr lang="en-US" dirty="0"/>
              <a:t>Collaboration and Visibility contingent upon Career Age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graphicFrame>
        <p:nvGraphicFramePr>
          <p:cNvPr id="8" name="Chart 2">
            <a:extLst>
              <a:ext uri="{FF2B5EF4-FFF2-40B4-BE49-F238E27FC236}">
                <a16:creationId xmlns:a16="http://schemas.microsoft.com/office/drawing/2014/main" id="{D998371A-4A3C-44C5-BA1C-B0C1BAA350B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74620337"/>
              </p:ext>
            </p:extLst>
          </p:nvPr>
        </p:nvGraphicFramePr>
        <p:xfrm>
          <a:off x="457200" y="1500188"/>
          <a:ext cx="8237538" cy="4897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7503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Chart bld="series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FE54B2B-575E-4F20-8256-BCCCF3F23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82543"/>
            <a:ext cx="8238318" cy="4898146"/>
          </a:xfrm>
        </p:spPr>
        <p:txBody>
          <a:bodyPr/>
          <a:lstStyle/>
          <a:p>
            <a:pPr marL="0" indent="0">
              <a:buNone/>
            </a:pPr>
            <a:r>
              <a:rPr lang="en-GB" sz="2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Moderate level of external collaboration for </a:t>
            </a:r>
            <a:r>
              <a:rPr lang="en-GB" sz="22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junior scholars</a:t>
            </a:r>
          </a:p>
          <a:p>
            <a:r>
              <a:rPr lang="en-GB" sz="2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Helps to maintain internal ties and build external ties: In addition to internal resources, we can use complementary resources from outside organizational boundaries (i.e. external collaboration) to enhance visibility (e.g. visiting researcher)</a:t>
            </a:r>
          </a:p>
          <a:p>
            <a:endParaRPr lang="en-GB" sz="22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 collaboration for </a:t>
            </a:r>
            <a:r>
              <a:rPr lang="en-GB" sz="22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senior scholars</a:t>
            </a:r>
          </a:p>
          <a:p>
            <a:r>
              <a:rPr lang="en-GB" sz="2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Spill-over of senior scholars’ research leadership: Mentorship role to help other researchers (e.g. junior) at the same institution by promoting their research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3A7F38C-CEA5-4F90-A5AA-8A979CFB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  <a:endParaRPr lang="en-GB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272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enhance your visibility, it is important to consider the basis of the authors’ knowledge, as well as their co-authors’ physical locations. 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Strategies should also be devised to foster the visibility of an individual’s research based on the stage of their career. </a:t>
            </a:r>
          </a:p>
          <a:p>
            <a:pPr lvl="1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should be moderate levels of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multidisciplinarity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internal / external activity for those who are early in their career, and for established academics our results suggest a high level of multidisciplinary working and local collaboration is the key to enhancing their academic impact.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more information, please read the authors' publication </a:t>
            </a:r>
            <a:r>
              <a:rPr lang="en-GB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‘Belkhouja</a:t>
            </a:r>
            <a:r>
              <a:rPr lang="en-GB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M., &amp; Yoon, H. D. (2018). How does openness influence the impact of a scholar’s research? An analysis of business scholars’ citations over their careers. </a:t>
            </a:r>
            <a:r>
              <a:rPr lang="en-GB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Policy</a:t>
            </a:r>
            <a:r>
              <a:rPr lang="en-GB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47(10), 2037-2047.’</a:t>
            </a:r>
          </a:p>
          <a:p>
            <a:pPr marL="0" indent="0">
              <a:buNone/>
            </a:pPr>
            <a:r>
              <a:rPr lang="en-GB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(</a:t>
            </a:r>
            <a:r>
              <a:rPr lang="en-GB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https://doi.org/10.1016/j.respol.2018.07.012</a:t>
            </a:r>
            <a:r>
              <a:rPr lang="en-GB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Wrap-up (1/2)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449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Wrap-up (2/2)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825053" y="2042978"/>
            <a:ext cx="2438400" cy="34726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u="sng" dirty="0" err="1">
                <a:solidFill>
                  <a:schemeClr val="tx2"/>
                </a:solidFill>
              </a:rPr>
              <a:t>Multidisciplinarity</a:t>
            </a:r>
            <a:endParaRPr lang="en-GB" u="sng" dirty="0">
              <a:solidFill>
                <a:schemeClr val="tx2"/>
              </a:solidFill>
            </a:endParaRPr>
          </a:p>
          <a:p>
            <a:pPr algn="ctr"/>
            <a:endParaRPr lang="en-GB" u="sng" dirty="0">
              <a:solidFill>
                <a:schemeClr val="tx2"/>
              </a:solidFill>
            </a:endParaRPr>
          </a:p>
          <a:p>
            <a:pPr algn="ctr"/>
            <a:r>
              <a:rPr lang="en-GB" dirty="0">
                <a:solidFill>
                  <a:schemeClr val="tx2"/>
                </a:solidFill>
              </a:rPr>
              <a:t>Specialization </a:t>
            </a:r>
          </a:p>
          <a:p>
            <a:pPr algn="ctr"/>
            <a:r>
              <a:rPr lang="en-GB" dirty="0">
                <a:solidFill>
                  <a:schemeClr val="tx2"/>
                </a:solidFill>
              </a:rPr>
              <a:t>vs. </a:t>
            </a:r>
          </a:p>
          <a:p>
            <a:pPr algn="ctr"/>
            <a:r>
              <a:rPr lang="en-GB" dirty="0">
                <a:solidFill>
                  <a:schemeClr val="tx2"/>
                </a:solidFill>
              </a:rPr>
              <a:t>Diversification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62400" y="786597"/>
            <a:ext cx="3970638" cy="17363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u="sng" dirty="0">
                <a:solidFill>
                  <a:schemeClr val="tx2"/>
                </a:solidFill>
              </a:rPr>
              <a:t>Collaboration</a:t>
            </a:r>
          </a:p>
          <a:p>
            <a:pPr algn="ctr"/>
            <a:endParaRPr lang="en-GB" dirty="0">
              <a:solidFill>
                <a:schemeClr val="tx2"/>
              </a:solidFill>
            </a:endParaRPr>
          </a:p>
          <a:p>
            <a:pPr algn="ctr"/>
            <a:r>
              <a:rPr lang="en-GB" dirty="0">
                <a:solidFill>
                  <a:schemeClr val="tx2"/>
                </a:solidFill>
              </a:rPr>
              <a:t>Internal vs. External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080951" y="4105704"/>
            <a:ext cx="56145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5884355" y="2158309"/>
            <a:ext cx="3880" cy="40530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3073192" y="2158309"/>
            <a:ext cx="3880" cy="40530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8699638" y="2132742"/>
            <a:ext cx="3880" cy="40530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073192" y="6185759"/>
            <a:ext cx="56145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073191" y="2136861"/>
            <a:ext cx="56145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6901" y="3443449"/>
            <a:ext cx="1022668" cy="15758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9508" y="4656546"/>
            <a:ext cx="990509" cy="151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2943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609600" y="1500110"/>
            <a:ext cx="7586133" cy="4898146"/>
          </a:xfrm>
        </p:spPr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1B4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diversity (knowledge, geographic, and cultural) influences research teams to publish in top journals and attract citations? </a:t>
            </a:r>
          </a:p>
          <a:p>
            <a:pPr marL="0" indent="0">
              <a:buNone/>
            </a:pPr>
            <a:endParaRPr lang="en-GB" dirty="0">
              <a:solidFill>
                <a:srgbClr val="1B48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b="1" i="1" dirty="0">
                <a:solidFill>
                  <a:srgbClr val="1B48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Follow us on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Mustapha’s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Mendeley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https://www.mendeley.com/profiles/mustapha-belkhouja2/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David’s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Mendeley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en-GB" dirty="0">
                <a:solidFill>
                  <a:srgbClr val="1B4853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https://www.mendeley.com/authors/57198835793/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David’s Twitter: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https://twitter.com/davidhsyoon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>
              <a:solidFill>
                <a:srgbClr val="1B48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Follow-up Project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6163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440" y="1032186"/>
            <a:ext cx="6359563" cy="848112"/>
          </a:xfrm>
        </p:spPr>
        <p:txBody>
          <a:bodyPr>
            <a:normAutofit/>
          </a:bodyPr>
          <a:lstStyle/>
          <a:p>
            <a:r>
              <a:rPr lang="en-US" dirty="0"/>
              <a:t>Thank you.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37440" y="4944479"/>
            <a:ext cx="5082210" cy="2271976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800" kern="1200" baseline="0">
                <a:solidFill>
                  <a:srgbClr val="3AABF0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379" y="2134344"/>
            <a:ext cx="3630766" cy="25560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37440" y="2389036"/>
            <a:ext cx="4075112" cy="474288"/>
          </a:xfrm>
        </p:spPr>
        <p:txBody>
          <a:bodyPr/>
          <a:lstStyle/>
          <a:p>
            <a:r>
              <a:rPr lang="en-US" sz="2000" dirty="0"/>
              <a:t>Ask your questions on:  </a:t>
            </a:r>
          </a:p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37440" y="3117370"/>
            <a:ext cx="4075112" cy="975389"/>
          </a:xfrm>
        </p:spPr>
        <p:txBody>
          <a:bodyPr/>
          <a:lstStyle/>
          <a:p>
            <a:r>
              <a:rPr lang="en-US" dirty="0"/>
              <a:t>Researcher Academy </a:t>
            </a:r>
            <a:r>
              <a:rPr lang="en-US" dirty="0" err="1"/>
              <a:t>Mendeley</a:t>
            </a:r>
            <a:r>
              <a:rPr lang="en-US" dirty="0"/>
              <a:t> group </a:t>
            </a:r>
          </a:p>
          <a:p>
            <a:r>
              <a:rPr lang="en-US" dirty="0"/>
              <a:t>Follow us on Twitter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57837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Elsevier">
      <a:dk1>
        <a:srgbClr val="53565A"/>
      </a:dk1>
      <a:lt1>
        <a:sysClr val="window" lastClr="FFFFFF"/>
      </a:lt1>
      <a:dk2>
        <a:srgbClr val="FF8200"/>
      </a:dk2>
      <a:lt2>
        <a:srgbClr val="FFFFFF"/>
      </a:lt2>
      <a:accent1>
        <a:srgbClr val="007398"/>
      </a:accent1>
      <a:accent2>
        <a:srgbClr val="53565A"/>
      </a:accent2>
      <a:accent3>
        <a:srgbClr val="53565A"/>
      </a:accent3>
      <a:accent4>
        <a:srgbClr val="53565A"/>
      </a:accent4>
      <a:accent5>
        <a:srgbClr val="53565A"/>
      </a:accent5>
      <a:accent6>
        <a:srgbClr val="53565A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Elsevier">
  <a:themeElements>
    <a:clrScheme name="Custom 1">
      <a:dk1>
        <a:srgbClr val="FF8200"/>
      </a:dk1>
      <a:lt1>
        <a:sysClr val="window" lastClr="FFFFFF"/>
      </a:lt1>
      <a:dk2>
        <a:srgbClr val="53565A"/>
      </a:dk2>
      <a:lt2>
        <a:srgbClr val="FFFFFF"/>
      </a:lt2>
      <a:accent1>
        <a:srgbClr val="007398"/>
      </a:accent1>
      <a:accent2>
        <a:srgbClr val="A7A8AA"/>
      </a:accent2>
      <a:accent3>
        <a:srgbClr val="EAAA00"/>
      </a:accent3>
      <a:accent4>
        <a:srgbClr val="00966C"/>
      </a:accent4>
      <a:accent5>
        <a:srgbClr val="CBC793"/>
      </a:accent5>
      <a:accent6>
        <a:srgbClr val="53565A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100" dirty="0" err="1" smtClean="0">
            <a:solidFill>
              <a:schemeClr val="tx2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815DCDC76E5A47A176FB52CE6ED02E" ma:contentTypeVersion="1" ma:contentTypeDescription="Create a new document." ma:contentTypeScope="" ma:versionID="595b1facca9e5cb9707c1ffef65eb2e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d6e3d604101a5d093af696c7f54afe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3B4A1B-C11E-4DB3-8ABD-3A0525A158AD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3C6484B-7F98-4345-A538-9025DD16CD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33DEE3D-2AE3-4202-A056-707BF3CFB1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10942</TotalTime>
  <Words>2242</Words>
  <Application>Microsoft Office PowerPoint</Application>
  <PresentationFormat>On-screen Show (4:3)</PresentationFormat>
  <Paragraphs>640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Malgun Gothic</vt:lpstr>
      <vt:lpstr>Arial</vt:lpstr>
      <vt:lpstr>Arial Bold</vt:lpstr>
      <vt:lpstr>Calibri</vt:lpstr>
      <vt:lpstr>Lucida Grande</vt:lpstr>
      <vt:lpstr>Times New Roman</vt:lpstr>
      <vt:lpstr>Wingdings</vt:lpstr>
      <vt:lpstr>Custom Design</vt:lpstr>
      <vt:lpstr>1_Elsevier</vt:lpstr>
      <vt:lpstr>PowerPoint Presentation</vt:lpstr>
      <vt:lpstr>About the speakers</vt:lpstr>
      <vt:lpstr>Personal Motivation</vt:lpstr>
      <vt:lpstr>Institutional Pressure</vt:lpstr>
      <vt:lpstr>Speakers’ Key Publications</vt:lpstr>
      <vt:lpstr>Learning Outcomes</vt:lpstr>
      <vt:lpstr>Key Terms </vt:lpstr>
      <vt:lpstr>Conceptual Model</vt:lpstr>
      <vt:lpstr>Data and Analytical Approach</vt:lpstr>
      <vt:lpstr>Results: Learning Outcome 1</vt:lpstr>
      <vt:lpstr>Multidisciplinary Background and Visibility</vt:lpstr>
      <vt:lpstr>Key Takeaways</vt:lpstr>
      <vt:lpstr>Results: Learning Outcome 2</vt:lpstr>
      <vt:lpstr>Collaboration and Visibility</vt:lpstr>
      <vt:lpstr>Key Takeaways</vt:lpstr>
      <vt:lpstr>Results: Learning Outcome 3</vt:lpstr>
      <vt:lpstr>Multidisciplinary Background and Visibility contingent upon Career Age</vt:lpstr>
      <vt:lpstr>Key Takeaways</vt:lpstr>
      <vt:lpstr>Results: Learning Outcome 3</vt:lpstr>
      <vt:lpstr>Collaboration and Visibility contingent upon Career Age</vt:lpstr>
      <vt:lpstr>Key Takeaways</vt:lpstr>
      <vt:lpstr>Wrap-up (1/2)</vt:lpstr>
      <vt:lpstr>Wrap-up (2/2)</vt:lpstr>
      <vt:lpstr>Follow-up Project</vt:lpstr>
      <vt:lpstr>PowerPoint Presentation</vt:lpstr>
    </vt:vector>
  </TitlesOfParts>
  <Company>Reed Elsevier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Reed Elsevier</dc:creator>
  <cp:lastModifiedBy>Kalra, Priyanka (ELS-AMS)</cp:lastModifiedBy>
  <cp:revision>141</cp:revision>
  <dcterms:created xsi:type="dcterms:W3CDTF">2015-10-01T13:55:20Z</dcterms:created>
  <dcterms:modified xsi:type="dcterms:W3CDTF">2018-12-13T10:20:42Z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0x010100B7815DCDC76E5A47A176FB52CE6ED02E</vt:lpwstr>
  </property>
</Properties>
</file>