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5" r:id="rId4"/>
    <p:sldMasterId id="2147483705" r:id="rId5"/>
  </p:sldMasterIdLst>
  <p:notesMasterIdLst>
    <p:notesMasterId r:id="rId49"/>
  </p:notesMasterIdLst>
  <p:sldIdLst>
    <p:sldId id="332" r:id="rId6"/>
    <p:sldId id="370" r:id="rId7"/>
    <p:sldId id="351" r:id="rId8"/>
    <p:sldId id="373" r:id="rId9"/>
    <p:sldId id="354" r:id="rId10"/>
    <p:sldId id="371" r:id="rId11"/>
    <p:sldId id="355" r:id="rId12"/>
    <p:sldId id="356" r:id="rId13"/>
    <p:sldId id="357" r:id="rId14"/>
    <p:sldId id="346" r:id="rId15"/>
    <p:sldId id="334" r:id="rId16"/>
    <p:sldId id="343" r:id="rId17"/>
    <p:sldId id="382" r:id="rId18"/>
    <p:sldId id="344" r:id="rId19"/>
    <p:sldId id="353" r:id="rId20"/>
    <p:sldId id="383" r:id="rId21"/>
    <p:sldId id="359" r:id="rId22"/>
    <p:sldId id="360" r:id="rId23"/>
    <p:sldId id="361" r:id="rId24"/>
    <p:sldId id="363" r:id="rId25"/>
    <p:sldId id="365" r:id="rId26"/>
    <p:sldId id="366" r:id="rId27"/>
    <p:sldId id="367" r:id="rId28"/>
    <p:sldId id="368" r:id="rId29"/>
    <p:sldId id="369" r:id="rId30"/>
    <p:sldId id="376" r:id="rId31"/>
    <p:sldId id="379" r:id="rId32"/>
    <p:sldId id="350" r:id="rId33"/>
    <p:sldId id="257" r:id="rId34"/>
    <p:sldId id="263" r:id="rId35"/>
    <p:sldId id="347" r:id="rId36"/>
    <p:sldId id="348" r:id="rId37"/>
    <p:sldId id="349" r:id="rId38"/>
    <p:sldId id="375" r:id="rId39"/>
    <p:sldId id="385" r:id="rId40"/>
    <p:sldId id="339" r:id="rId41"/>
    <p:sldId id="345" r:id="rId42"/>
    <p:sldId id="378" r:id="rId43"/>
    <p:sldId id="380" r:id="rId44"/>
    <p:sldId id="340" r:id="rId45"/>
    <p:sldId id="384" r:id="rId46"/>
    <p:sldId id="333" r:id="rId47"/>
    <p:sldId id="372" r:id="rId4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79" userDrawn="1">
          <p15:clr>
            <a:srgbClr val="A4A3A4"/>
          </p15:clr>
        </p15:guide>
        <p15:guide id="2" pos="127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92D050"/>
    <a:srgbClr val="3AABF0"/>
    <a:srgbClr val="2B96D7"/>
    <a:srgbClr val="1B4853"/>
    <a:srgbClr val="505050"/>
    <a:srgbClr val="1E4852"/>
    <a:srgbClr val="333333"/>
    <a:srgbClr val="1E4851"/>
    <a:srgbClr val="5356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994" autoAdjust="0"/>
    <p:restoredTop sz="85977" autoAdjust="0"/>
  </p:normalViewPr>
  <p:slideViewPr>
    <p:cSldViewPr snapToGrid="0" snapToObjects="1">
      <p:cViewPr varScale="1">
        <p:scale>
          <a:sx n="82" d="100"/>
          <a:sy n="82" d="100"/>
        </p:scale>
        <p:origin x="1328" y="64"/>
      </p:cViewPr>
      <p:guideLst>
        <p:guide orient="horz" pos="1979"/>
        <p:guide pos="127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8" Type="http://schemas.openxmlformats.org/officeDocument/2006/relationships/slide" Target="slides/slide3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5B7EF0-8823-4A67-BA1E-8346EF8AC83B}" type="datetimeFigureOut">
              <a:rPr lang="en-GB" smtClean="0"/>
              <a:t>17/01/2019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C755C2-B58D-463F-9666-3FDCBEFAFBD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5191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C755C2-B58D-463F-9666-3FDCBEFAFBDD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39002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C755C2-B58D-463F-9666-3FDCBEFAFBDD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22250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/>
              <a:t>Chiat</a:t>
            </a:r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C755C2-B58D-463F-9666-3FDCBEFAFBDD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0668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/>
              <a:t>Chiat</a:t>
            </a:r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C755C2-B58D-463F-9666-3FDCBEFAFBDD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0573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/>
              <a:t>Chiat</a:t>
            </a:r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C755C2-B58D-463F-9666-3FDCBEFAFBDD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50305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/>
              <a:t>Chiat</a:t>
            </a:r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C755C2-B58D-463F-9666-3FDCBEFAFBDD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3339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/>
              <a:t>Chiat</a:t>
            </a:r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C755C2-B58D-463F-9666-3FDCBEFAFBDD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11532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/>
              <a:t>Chiat</a:t>
            </a:r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C755C2-B58D-463F-9666-3FDCBEFAFBDD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44960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/>
              <a:t>Chiat</a:t>
            </a:r>
            <a:r>
              <a:rPr lang="nl-NL" dirty="0"/>
              <a:t> &amp; Ralph</a:t>
            </a:r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C755C2-B58D-463F-9666-3FDCBEFAFBDD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90128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/>
              <a:t>Chiat</a:t>
            </a:r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C755C2-B58D-463F-9666-3FDCBEFAFBDD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02869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Ralph</a:t>
            </a:r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C755C2-B58D-463F-9666-3FDCBEFAFBDD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90521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Ralph</a:t>
            </a:r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C755C2-B58D-463F-9666-3FDCBEFAFBDD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84241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C755C2-B58D-463F-9666-3FDCBEFAFBDD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57792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Ralph &amp; </a:t>
            </a:r>
            <a:r>
              <a:rPr lang="nl-NL" dirty="0" err="1"/>
              <a:t>Chiat</a:t>
            </a:r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C755C2-B58D-463F-9666-3FDCBEFAFBDD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91885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/>
              <a:t>Chiat</a:t>
            </a:r>
            <a:endParaRPr lang="nl-NL" dirty="0"/>
          </a:p>
          <a:p>
            <a:r>
              <a:rPr lang="nl-NL" dirty="0"/>
              <a:t>Geen garantie, maar je kunt het toeval helpen</a:t>
            </a:r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C755C2-B58D-463F-9666-3FDCBEFAFBDD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26188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/>
              <a:t>Chiat</a:t>
            </a:r>
            <a:r>
              <a:rPr lang="nl-NL" dirty="0"/>
              <a:t> &amp; Ralph</a:t>
            </a:r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C755C2-B58D-463F-9666-3FDCBEFAFBDD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11183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/>
              <a:t>Chiat</a:t>
            </a:r>
            <a:r>
              <a:rPr lang="nl-NL" dirty="0"/>
              <a:t> &amp; Ralph</a:t>
            </a:r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C755C2-B58D-463F-9666-3FDCBEFAFBDD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23272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Ralph &amp; </a:t>
            </a:r>
            <a:r>
              <a:rPr lang="nl-NL" dirty="0" err="1"/>
              <a:t>Chiat</a:t>
            </a:r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C755C2-B58D-463F-9666-3FDCBEFAFBDD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34550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/>
              <a:t>Chiat</a:t>
            </a:r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C755C2-B58D-463F-9666-3FDCBEFAFBDD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14841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"/>
          <p:cNvSpPr>
            <a:spLocks noGrp="1"/>
          </p:cNvSpPr>
          <p:nvPr>
            <p:ph idx="1"/>
          </p:nvPr>
        </p:nvSpPr>
        <p:spPr>
          <a:xfrm>
            <a:off x="458851" y="3688074"/>
            <a:ext cx="2570262" cy="238154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7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458851" y="1500110"/>
            <a:ext cx="2570260" cy="2041724"/>
          </a:xfrm>
        </p:spPr>
      </p:sp>
      <p:sp>
        <p:nvSpPr>
          <p:cNvPr id="18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3248072" y="1500110"/>
            <a:ext cx="2645627" cy="2041724"/>
          </a:xfrm>
        </p:spPr>
      </p:sp>
      <p:sp>
        <p:nvSpPr>
          <p:cNvPr id="19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128074" y="1500109"/>
            <a:ext cx="2570260" cy="2041724"/>
          </a:xfrm>
        </p:spPr>
      </p:sp>
      <p:sp>
        <p:nvSpPr>
          <p:cNvPr id="20" name="Content Placeholder 7"/>
          <p:cNvSpPr>
            <a:spLocks noGrp="1"/>
          </p:cNvSpPr>
          <p:nvPr>
            <p:ph idx="14"/>
          </p:nvPr>
        </p:nvSpPr>
        <p:spPr>
          <a:xfrm>
            <a:off x="3265312" y="3688074"/>
            <a:ext cx="2628388" cy="238154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1" name="Content Placeholder 8"/>
          <p:cNvSpPr>
            <a:spLocks noGrp="1"/>
          </p:cNvSpPr>
          <p:nvPr>
            <p:ph idx="15"/>
          </p:nvPr>
        </p:nvSpPr>
        <p:spPr>
          <a:xfrm>
            <a:off x="6128074" y="3688074"/>
            <a:ext cx="2570262" cy="238154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8474338" y="-7655"/>
            <a:ext cx="587784" cy="3545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   |   </a:t>
            </a:r>
            <a:fld id="{DA15E891-66B8-4B28-AB8F-05A4B1DE573C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0" y="-12700"/>
            <a:ext cx="9144000" cy="584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9365" y="179775"/>
            <a:ext cx="1985954" cy="21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665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457199" y="1500110"/>
            <a:ext cx="4012006" cy="4898146"/>
          </a:xfr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endParaRPr lang="en-US" dirty="0"/>
          </a:p>
        </p:txBody>
      </p:sp>
      <p:sp>
        <p:nvSpPr>
          <p:cNvPr id="8" name="Content Placeholder 4"/>
          <p:cNvSpPr>
            <a:spLocks noGrp="1"/>
          </p:cNvSpPr>
          <p:nvPr>
            <p:ph idx="11"/>
          </p:nvPr>
        </p:nvSpPr>
        <p:spPr>
          <a:xfrm>
            <a:off x="4698217" y="1500110"/>
            <a:ext cx="4028595" cy="4898146"/>
          </a:xfr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endParaRPr lang="en-US" dirty="0"/>
          </a:p>
        </p:txBody>
      </p:sp>
      <p:sp>
        <p:nvSpPr>
          <p:cNvPr id="12" name="Slide Number Placeholder 7"/>
          <p:cNvSpPr txBox="1">
            <a:spLocks/>
          </p:cNvSpPr>
          <p:nvPr userDrawn="1"/>
        </p:nvSpPr>
        <p:spPr>
          <a:xfrm>
            <a:off x="8474338" y="-7655"/>
            <a:ext cx="587784" cy="3545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7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   |   </a:t>
            </a:r>
            <a:fld id="{DA15E891-66B8-4B28-AB8F-05A4B1DE573C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69613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0"/>
            </a:lvl1pPr>
          </a:lstStyle>
          <a:p>
            <a:r>
              <a:rPr lang="en-US" dirty="0"/>
              <a:t>Title of Slide</a:t>
            </a:r>
          </a:p>
        </p:txBody>
      </p:sp>
    </p:spTree>
    <p:extLst>
      <p:ext uri="{BB962C8B-B14F-4D97-AF65-F5344CB8AC3E}">
        <p14:creationId xmlns:p14="http://schemas.microsoft.com/office/powerpoint/2010/main" val="1062231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457198" y="1943072"/>
            <a:ext cx="8238320" cy="3765589"/>
          </a:xfrm>
        </p:spPr>
        <p:txBody>
          <a:bodyPr/>
          <a:lstStyle>
            <a:lvl1pPr marL="0" indent="0">
              <a:buNone/>
              <a:defRPr>
                <a:solidFill>
                  <a:srgbClr val="53565A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endParaRPr lang="en-US" dirty="0"/>
          </a:p>
        </p:txBody>
      </p:sp>
      <p:sp>
        <p:nvSpPr>
          <p:cNvPr id="8" name="Slide Number Placeholder 7"/>
          <p:cNvSpPr txBox="1">
            <a:spLocks/>
          </p:cNvSpPr>
          <p:nvPr userDrawn="1"/>
        </p:nvSpPr>
        <p:spPr>
          <a:xfrm>
            <a:off x="8474338" y="-7655"/>
            <a:ext cx="587784" cy="3545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7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   |   </a:t>
            </a:r>
            <a:fld id="{DA15E891-66B8-4B28-AB8F-05A4B1DE573C}" type="slidenum">
              <a:rPr lang="en-US" smtClean="0">
                <a:solidFill>
                  <a:schemeClr val="bg1"/>
                </a:solidFill>
              </a:rPr>
              <a:pPr/>
              <a:t>‹nr.›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Title of Slide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1241714"/>
            <a:ext cx="8238318" cy="350590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 sz="1800" dirty="0"/>
              <a:t>Subtitle of Slide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457198" y="5794654"/>
            <a:ext cx="8238320" cy="370435"/>
          </a:xfrm>
        </p:spPr>
        <p:txBody>
          <a:bodyPr>
            <a:normAutofit/>
          </a:bodyPr>
          <a:lstStyle>
            <a:lvl1pPr marL="0" indent="0">
              <a:buNone/>
              <a:defRPr sz="1300">
                <a:solidFill>
                  <a:srgbClr val="A7A8AA"/>
                </a:solidFill>
              </a:defRPr>
            </a:lvl1pPr>
            <a:lvl2pPr marL="457200" indent="0">
              <a:buNone/>
              <a:defRPr sz="1600">
                <a:latin typeface="Arial"/>
                <a:cs typeface="Arial"/>
              </a:defRPr>
            </a:lvl2pPr>
          </a:lstStyle>
          <a:p>
            <a:pPr lvl="0"/>
            <a:r>
              <a:rPr lang="en-US" dirty="0"/>
              <a:t>Author Name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2" hasCustomPrompt="1"/>
          </p:nvPr>
        </p:nvSpPr>
        <p:spPr>
          <a:xfrm>
            <a:off x="457198" y="6165090"/>
            <a:ext cx="8238318" cy="357432"/>
          </a:xfrm>
        </p:spPr>
        <p:txBody>
          <a:bodyPr>
            <a:normAutofit/>
          </a:bodyPr>
          <a:lstStyle>
            <a:lvl1pPr marL="0" indent="0">
              <a:buNone/>
              <a:defRPr sz="1300">
                <a:solidFill>
                  <a:srgbClr val="A7A8AA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448522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8" y="5683662"/>
            <a:ext cx="8238320" cy="714593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53565A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57198" y="1500110"/>
            <a:ext cx="8238320" cy="387803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Place Picture here</a:t>
            </a:r>
          </a:p>
        </p:txBody>
      </p:sp>
      <p:sp>
        <p:nvSpPr>
          <p:cNvPr id="7" name="Slide Number Placeholder 7"/>
          <p:cNvSpPr>
            <a:spLocks noGrp="1"/>
          </p:cNvSpPr>
          <p:nvPr>
            <p:ph type="sldNum" sz="quarter" idx="10"/>
          </p:nvPr>
        </p:nvSpPr>
        <p:spPr>
          <a:xfrm>
            <a:off x="8474338" y="-7655"/>
            <a:ext cx="587784" cy="3545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   |   </a:t>
            </a:r>
            <a:fld id="{DA15E891-66B8-4B28-AB8F-05A4B1DE573C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0"/>
            </a:lvl1pPr>
          </a:lstStyle>
          <a:p>
            <a:r>
              <a:rPr lang="en-US" dirty="0"/>
              <a:t>Title of Slide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-24130"/>
            <a:ext cx="9144000" cy="584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9365" y="168345"/>
            <a:ext cx="1985954" cy="21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558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5">
    <p:bg>
      <p:bgPr>
        <a:solidFill>
          <a:srgbClr val="1B48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199" y="1286232"/>
            <a:ext cx="7594271" cy="1255087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3600" baseline="0">
                <a:solidFill>
                  <a:srgbClr val="3AABF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Cover Slide Title With Room For Second Line </a:t>
            </a:r>
            <a:r>
              <a:rPr lang="en-US"/>
              <a:t>If Necessary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57199" y="2816016"/>
            <a:ext cx="5472113" cy="374700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8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of Presentation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57199" y="4679769"/>
            <a:ext cx="2078508" cy="268617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100">
                <a:solidFill>
                  <a:schemeClr val="accent6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Date XX_XX_XX</a:t>
            </a:r>
          </a:p>
        </p:txBody>
      </p:sp>
      <p:sp>
        <p:nvSpPr>
          <p:cNvPr id="19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57199" y="4291842"/>
            <a:ext cx="3913188" cy="27240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00">
                <a:solidFill>
                  <a:schemeClr val="accent6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 </a:t>
            </a:r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pic>
        <p:nvPicPr>
          <p:cNvPr id="33" name="Picture 3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168" y="228042"/>
            <a:ext cx="2142835" cy="226995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931562" y="249859"/>
            <a:ext cx="985882" cy="147147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0" y="6546638"/>
            <a:ext cx="9144000" cy="0"/>
          </a:xfrm>
          <a:prstGeom prst="line">
            <a:avLst/>
          </a:prstGeom>
          <a:ln w="19050">
            <a:solidFill>
              <a:srgbClr val="3AABF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185"/>
          <a:stretch/>
        </p:blipFill>
        <p:spPr>
          <a:xfrm>
            <a:off x="0" y="5253573"/>
            <a:ext cx="9144000" cy="1604427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07513"/>
            <a:ext cx="9144000" cy="47142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endPos="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00110"/>
            <a:ext cx="8238318" cy="4898146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505050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505050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505050"/>
                </a:solidFill>
                <a:latin typeface="Arial"/>
                <a:cs typeface="Arial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57199" y="835743"/>
            <a:ext cx="8238319" cy="3805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2600" b="0">
                <a:solidFill>
                  <a:srgbClr val="3AABF0"/>
                </a:solidFill>
                <a:latin typeface="+mj-lt"/>
              </a:defRPr>
            </a:lvl1pPr>
          </a:lstStyle>
          <a:p>
            <a:r>
              <a:rPr lang="en-US" dirty="0"/>
              <a:t>Title of Slide</a:t>
            </a:r>
          </a:p>
        </p:txBody>
      </p:sp>
      <p:sp>
        <p:nvSpPr>
          <p:cNvPr id="5" name="Slide Number Placeholder 7"/>
          <p:cNvSpPr txBox="1">
            <a:spLocks/>
          </p:cNvSpPr>
          <p:nvPr userDrawn="1"/>
        </p:nvSpPr>
        <p:spPr>
          <a:xfrm>
            <a:off x="8288740" y="6398256"/>
            <a:ext cx="587784" cy="3365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7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>
                <a:solidFill>
                  <a:srgbClr val="505050"/>
                </a:solidFill>
              </a:rPr>
              <a:t>   |   </a:t>
            </a:r>
            <a:fld id="{DA15E891-66B8-4B28-AB8F-05A4B1DE573C}" type="slidenum">
              <a:rPr lang="en-US" sz="800" smtClean="0">
                <a:solidFill>
                  <a:srgbClr val="505050"/>
                </a:solidFill>
              </a:rPr>
              <a:pPr/>
              <a:t>‹nr.›</a:t>
            </a:fld>
            <a:endParaRPr lang="en-US" sz="800" dirty="0">
              <a:solidFill>
                <a:srgbClr val="50505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90" y="96987"/>
            <a:ext cx="2020866" cy="45928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90" y="162699"/>
            <a:ext cx="1301393" cy="332742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 5">
    <p:bg>
      <p:bgPr>
        <a:solidFill>
          <a:srgbClr val="1B48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199" y="1286232"/>
            <a:ext cx="7594271" cy="1255087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3600" baseline="0">
                <a:solidFill>
                  <a:srgbClr val="3AABF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Cover Slide Title With Room For Second Line If Necessary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57199" y="2816016"/>
            <a:ext cx="5472113" cy="374700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8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of Presentation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57199" y="4679769"/>
            <a:ext cx="2078508" cy="268617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1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Date XX_XX_XX</a:t>
            </a:r>
          </a:p>
        </p:txBody>
      </p:sp>
      <p:sp>
        <p:nvSpPr>
          <p:cNvPr id="19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57199" y="4291842"/>
            <a:ext cx="3913188" cy="27240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00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 </a:t>
            </a:r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cxnSp>
        <p:nvCxnSpPr>
          <p:cNvPr id="30" name="Straight Connector 29"/>
          <p:cNvCxnSpPr/>
          <p:nvPr userDrawn="1"/>
        </p:nvCxnSpPr>
        <p:spPr>
          <a:xfrm>
            <a:off x="0" y="6546638"/>
            <a:ext cx="9144000" cy="0"/>
          </a:xfrm>
          <a:prstGeom prst="line">
            <a:avLst/>
          </a:prstGeom>
          <a:ln w="19050">
            <a:solidFill>
              <a:srgbClr val="3AABF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185"/>
          <a:stretch/>
        </p:blipFill>
        <p:spPr>
          <a:xfrm>
            <a:off x="0" y="5253573"/>
            <a:ext cx="9144000" cy="160442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013" y="165879"/>
            <a:ext cx="1298402" cy="33197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02" y="65374"/>
            <a:ext cx="2399016" cy="545231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Section Header">
    <p:bg>
      <p:bgPr>
        <a:solidFill>
          <a:srgbClr val="1B48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457199" y="3354314"/>
            <a:ext cx="4075112" cy="474288"/>
          </a:xfrm>
          <a:prstGeom prst="rect">
            <a:avLst/>
          </a:prstGeom>
        </p:spPr>
        <p:txBody>
          <a:bodyPr vert="horz"/>
          <a:lstStyle>
            <a:lvl1pPr marL="342900" marR="0" indent="-256032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1" baseline="0">
                <a:solidFill>
                  <a:schemeClr val="bg1"/>
                </a:solidFill>
              </a:defRPr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lvl="0"/>
            <a:r>
              <a:rPr lang="en-US" dirty="0"/>
              <a:t>Questions? Get in touch.</a:t>
            </a:r>
          </a:p>
          <a:p>
            <a:pPr lvl="0"/>
            <a:endParaRPr lang="en-US" dirty="0"/>
          </a:p>
          <a:p>
            <a:pPr marL="342900" marR="0" lvl="0" indent="-256032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199" y="1286232"/>
            <a:ext cx="6359563" cy="1445093"/>
          </a:xfrm>
          <a:prstGeom prst="rect">
            <a:avLst/>
          </a:prstGeom>
          <a:ln>
            <a:noFill/>
          </a:ln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4800" baseline="0">
                <a:solidFill>
                  <a:srgbClr val="3AABF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Thank you.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457199" y="3835184"/>
            <a:ext cx="4075112" cy="975389"/>
          </a:xfrm>
          <a:prstGeom prst="rect">
            <a:avLst/>
          </a:prstGeom>
        </p:spPr>
        <p:txBody>
          <a:bodyPr vert="horz"/>
          <a:lstStyle>
            <a:lvl1pPr marL="86868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kumimoji="0" lang="en-US" sz="1600" b="0" i="0" u="none" strike="noStrike" kern="1200" cap="none" spc="0" normalizeH="0" baseline="0" noProof="0">
                <a:cs typeface="Arial"/>
              </a:defRPr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marL="86868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First Last Name</a:t>
            </a:r>
          </a:p>
          <a:p>
            <a:pPr marL="86868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email@email.com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Arial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013" y="165879"/>
            <a:ext cx="1298402" cy="33197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02" y="65374"/>
            <a:ext cx="2399016" cy="545231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>
          <a:xfrm>
            <a:off x="0" y="6546638"/>
            <a:ext cx="9144000" cy="0"/>
          </a:xfrm>
          <a:prstGeom prst="line">
            <a:avLst/>
          </a:prstGeom>
          <a:ln w="19050">
            <a:solidFill>
              <a:srgbClr val="3AABF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185"/>
          <a:stretch/>
        </p:blipFill>
        <p:spPr>
          <a:xfrm>
            <a:off x="0" y="5253573"/>
            <a:ext cx="9144000" cy="1604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411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B7BCE-355C-4517-B3CB-77F2EE0640B9}" type="datetimeFigureOut">
              <a:rPr lang="en-US" smtClean="0"/>
              <a:t>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D16D1-0C1E-4A79-BB2A-A29A8EBD2B0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810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375646"/>
          </a:xfrm>
          <a:prstGeom prst="rect">
            <a:avLst/>
          </a:prstGeom>
        </p:spPr>
      </p:pic>
      <p:sp>
        <p:nvSpPr>
          <p:cNvPr id="9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8474338" y="-7655"/>
            <a:ext cx="587784" cy="3545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   |   </a:t>
            </a:r>
            <a:fld id="{DA15E891-66B8-4B28-AB8F-05A4B1DE573C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Title of Slide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idx="1"/>
          </p:nvPr>
        </p:nvSpPr>
        <p:spPr>
          <a:xfrm>
            <a:off x="457200" y="1500110"/>
            <a:ext cx="8238318" cy="48981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  <a:p>
            <a:pPr lvl="8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609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70" r:id="rId4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400" b="1" i="0" kern="1200">
          <a:solidFill>
            <a:schemeClr val="accent1"/>
          </a:solidFill>
          <a:latin typeface="Arial Bold"/>
          <a:ea typeface="+mj-ea"/>
          <a:cs typeface="Arial Bold"/>
        </a:defRPr>
      </a:lvl1pPr>
    </p:titleStyle>
    <p:bodyStyle>
      <a:lvl1pPr marL="342900" indent="-256032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SzPct val="80000"/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SzPct val="9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SzPct val="9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SzPct val="9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SzPct val="9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SzPct val="9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SzPct val="9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SzPct val="9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7772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5" r:id="rId3"/>
    <p:sldLayoutId id="2147483704" r:id="rId4"/>
    <p:sldLayoutId id="2147483736" r:id="rId5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accent6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5.JPG"/><Relationship Id="rId7" Type="http://schemas.openxmlformats.org/officeDocument/2006/relationships/hyperlink" Target="https://www.facebook.com/photo.php?fbid=10217830103403821&amp;set=a.10201190299979135&amp;type=3&amp;eid=ARDxSs5awLLPj3pBzQUjKjqINeBCWHQ9s6NP5z80K6yDiVT9c52LAyesI1IsnQ69lIzKNOJd0_Ba0kE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jpg"/><Relationship Id="rId5" Type="http://schemas.openxmlformats.org/officeDocument/2006/relationships/image" Target="../media/image14.jpg"/><Relationship Id="rId4" Type="http://schemas.openxmlformats.org/officeDocument/2006/relationships/image" Target="../media/image16.JPG"/><Relationship Id="rId9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5.JPG"/><Relationship Id="rId7" Type="http://schemas.openxmlformats.org/officeDocument/2006/relationships/hyperlink" Target="https://www.facebook.com/photo.php?fbid=10217830103403821&amp;set=a.10201190299979135&amp;type=3&amp;eid=ARDxSs5awLLPj3pBzQUjKjqINeBCWHQ9s6NP5z80K6yDiVT9c52LAyesI1IsnQ69lIzKNOJd0_Ba0kEu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jpg"/><Relationship Id="rId5" Type="http://schemas.openxmlformats.org/officeDocument/2006/relationships/image" Target="../media/image14.jpg"/><Relationship Id="rId10" Type="http://schemas.openxmlformats.org/officeDocument/2006/relationships/image" Target="../media/image20.jpg"/><Relationship Id="rId4" Type="http://schemas.openxmlformats.org/officeDocument/2006/relationships/image" Target="../media/image16.JPG"/><Relationship Id="rId9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6.JPG"/><Relationship Id="rId7" Type="http://schemas.openxmlformats.org/officeDocument/2006/relationships/hyperlink" Target="https://www.facebook.com/photo.php?fbid=10217830103403821&amp;set=a.10201190299979135&amp;type=3&amp;eid=ARDxSs5awLLPj3pBzQUjKjqINeBCWHQ9s6NP5z80K6yDiVT9c52LAyesI1IsnQ69lIzKNOJd0_Ba0kEu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jpeg"/><Relationship Id="rId11" Type="http://schemas.openxmlformats.org/officeDocument/2006/relationships/image" Target="../media/image22.jpg"/><Relationship Id="rId5" Type="http://schemas.openxmlformats.org/officeDocument/2006/relationships/image" Target="../media/image17.jpg"/><Relationship Id="rId10" Type="http://schemas.openxmlformats.org/officeDocument/2006/relationships/image" Target="../media/image21.jpg"/><Relationship Id="rId4" Type="http://schemas.openxmlformats.org/officeDocument/2006/relationships/image" Target="../media/image14.jpg"/><Relationship Id="rId9" Type="http://schemas.openxmlformats.org/officeDocument/2006/relationships/image" Target="../media/image20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jp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4400" b="1" dirty="0"/>
              <a:t>How to make the most of</a:t>
            </a:r>
            <a:br>
              <a:rPr lang="en-US" sz="4400" b="1" dirty="0"/>
            </a:br>
            <a:r>
              <a:rPr lang="en-US" sz="4400" b="1" dirty="0"/>
              <a:t>your PhD capabilities</a:t>
            </a:r>
            <a:br>
              <a:rPr lang="en-US" dirty="0"/>
            </a:br>
            <a:r>
              <a:rPr lang="en-US" dirty="0"/>
              <a:t>and find fulfilling jobs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199" y="3341533"/>
            <a:ext cx="5472113" cy="384384"/>
          </a:xfrm>
        </p:spPr>
        <p:txBody>
          <a:bodyPr/>
          <a:lstStyle/>
          <a:p>
            <a:r>
              <a:rPr lang="en-US" dirty="0"/>
              <a:t>Career development for early career researchers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57199" y="5068650"/>
            <a:ext cx="2078508" cy="268617"/>
          </a:xfrm>
        </p:spPr>
        <p:txBody>
          <a:bodyPr/>
          <a:lstStyle/>
          <a:p>
            <a:r>
              <a:rPr lang="en-US" sz="2000">
                <a:solidFill>
                  <a:schemeClr val="bg1"/>
                </a:solidFill>
              </a:rPr>
              <a:t>24 January 2019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57198" y="4680723"/>
            <a:ext cx="5472113" cy="272406"/>
          </a:xfrm>
        </p:spPr>
        <p:txBody>
          <a:bodyPr/>
          <a:lstStyle/>
          <a:p>
            <a:r>
              <a:rPr lang="nl-NL" sz="2400" b="1" dirty="0" err="1">
                <a:solidFill>
                  <a:schemeClr val="bg1"/>
                </a:solidFill>
              </a:rPr>
              <a:t>Chiat</a:t>
            </a:r>
            <a:r>
              <a:rPr lang="nl-NL" sz="2400" b="1" dirty="0">
                <a:solidFill>
                  <a:schemeClr val="bg1"/>
                </a:solidFill>
              </a:rPr>
              <a:t> </a:t>
            </a:r>
            <a:r>
              <a:rPr lang="nl-NL" sz="2400" b="1" dirty="0" err="1">
                <a:solidFill>
                  <a:schemeClr val="bg1"/>
                </a:solidFill>
              </a:rPr>
              <a:t>Cheong</a:t>
            </a:r>
            <a:r>
              <a:rPr lang="nl-NL" sz="2400" b="1" dirty="0">
                <a:solidFill>
                  <a:schemeClr val="bg1"/>
                </a:solidFill>
              </a:rPr>
              <a:t> </a:t>
            </a:r>
            <a:r>
              <a:rPr lang="nl-NL" sz="2400" b="1" dirty="0" err="1">
                <a:solidFill>
                  <a:schemeClr val="bg1"/>
                </a:solidFill>
              </a:rPr>
              <a:t>and</a:t>
            </a:r>
            <a:r>
              <a:rPr lang="nl-NL" sz="2400" b="1" dirty="0">
                <a:solidFill>
                  <a:schemeClr val="bg1"/>
                </a:solidFill>
              </a:rPr>
              <a:t> Ralph Rousseau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8FE1D2D-74A5-9B47-8177-13CDC312D2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0169" y="2541319"/>
            <a:ext cx="1796447" cy="17964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4FA54BC-C4F6-5B49-A681-A6691B2F72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0169" y="4448087"/>
            <a:ext cx="1796447" cy="1796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740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68FA11A-C4BE-D64A-B709-32B4AA7F39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826685"/>
            <a:ext cx="8238318" cy="4898146"/>
          </a:xfrm>
        </p:spPr>
        <p:txBody>
          <a:bodyPr/>
          <a:lstStyle/>
          <a:p>
            <a:pPr marL="0" indent="0">
              <a:buNone/>
            </a:pPr>
            <a:endParaRPr lang="en-GB" dirty="0">
              <a:solidFill>
                <a:schemeClr val="accent6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chemeClr val="accent6"/>
                </a:solidFill>
              </a:rPr>
              <a:t>				Chiat Cheong PhD</a:t>
            </a:r>
          </a:p>
          <a:p>
            <a:pPr marL="0" indent="0">
              <a:buNone/>
            </a:pPr>
            <a:r>
              <a:rPr lang="en-GB" dirty="0">
                <a:solidFill>
                  <a:schemeClr val="accent6"/>
                </a:solidFill>
              </a:rPr>
              <a:t>				• </a:t>
            </a:r>
            <a:r>
              <a:rPr lang="en-US" dirty="0">
                <a:solidFill>
                  <a:schemeClr val="accent6"/>
                </a:solidFill>
              </a:rPr>
              <a:t>Founder </a:t>
            </a:r>
            <a:r>
              <a:rPr lang="en-US" dirty="0" err="1">
                <a:solidFill>
                  <a:schemeClr val="accent6"/>
                </a:solidFill>
              </a:rPr>
              <a:t>Qia</a:t>
            </a:r>
            <a:r>
              <a:rPr lang="en-US" dirty="0">
                <a:solidFill>
                  <a:schemeClr val="accent6"/>
                </a:solidFill>
              </a:rPr>
              <a:t> Consultancy &amp; Training</a:t>
            </a:r>
            <a:br>
              <a:rPr lang="en-US" dirty="0">
                <a:solidFill>
                  <a:schemeClr val="accent6"/>
                </a:solidFill>
              </a:rPr>
            </a:br>
            <a:r>
              <a:rPr lang="en-US" dirty="0">
                <a:solidFill>
                  <a:schemeClr val="accent6"/>
                </a:solidFill>
              </a:rPr>
              <a:t>				  Career orientation for scientists, coaching</a:t>
            </a:r>
            <a:br>
              <a:rPr lang="en-US" dirty="0">
                <a:solidFill>
                  <a:schemeClr val="accent6"/>
                </a:solidFill>
              </a:rPr>
            </a:br>
            <a:r>
              <a:rPr lang="en-US" dirty="0">
                <a:solidFill>
                  <a:schemeClr val="accent6"/>
                </a:solidFill>
              </a:rPr>
              <a:t>				</a:t>
            </a:r>
            <a:r>
              <a:rPr lang="en-GB" dirty="0">
                <a:solidFill>
                  <a:schemeClr val="accent6"/>
                </a:solidFill>
              </a:rPr>
              <a:t>• </a:t>
            </a:r>
            <a:r>
              <a:rPr lang="en-US" dirty="0">
                <a:solidFill>
                  <a:schemeClr val="accent6"/>
                </a:solidFill>
              </a:rPr>
              <a:t>Policy advisor at the University of Amsterdam</a:t>
            </a:r>
            <a:endParaRPr lang="en-GB" dirty="0">
              <a:solidFill>
                <a:schemeClr val="accent6"/>
              </a:solidFill>
            </a:endParaRPr>
          </a:p>
          <a:p>
            <a:pPr marL="0" indent="0">
              <a:buNone/>
            </a:pPr>
            <a:endParaRPr lang="en-GB" dirty="0">
              <a:solidFill>
                <a:schemeClr val="accent6"/>
              </a:solidFill>
            </a:endParaRPr>
          </a:p>
          <a:p>
            <a:pPr marL="0" indent="0">
              <a:buNone/>
            </a:pPr>
            <a:endParaRPr lang="en-GB" dirty="0">
              <a:solidFill>
                <a:schemeClr val="accent6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chemeClr val="accent6"/>
                </a:solidFill>
              </a:rPr>
              <a:t>				Ralph Rousseau PhD</a:t>
            </a:r>
          </a:p>
          <a:p>
            <a:pPr marL="0" indent="0">
              <a:buNone/>
            </a:pPr>
            <a:r>
              <a:rPr lang="en-GB" dirty="0">
                <a:solidFill>
                  <a:schemeClr val="accent6"/>
                </a:solidFill>
              </a:rPr>
              <a:t>				• </a:t>
            </a:r>
            <a:r>
              <a:rPr lang="en-US" dirty="0">
                <a:solidFill>
                  <a:schemeClr val="accent6"/>
                </a:solidFill>
              </a:rPr>
              <a:t>Assistant professor at Utrecht University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/>
                </a:solidFill>
              </a:rPr>
              <a:t>				</a:t>
            </a:r>
            <a:r>
              <a:rPr lang="en-GB" dirty="0">
                <a:solidFill>
                  <a:schemeClr val="accent6"/>
                </a:solidFill>
              </a:rPr>
              <a:t>• </a:t>
            </a:r>
            <a:r>
              <a:rPr lang="en-US" dirty="0">
                <a:solidFill>
                  <a:schemeClr val="accent6"/>
                </a:solidFill>
              </a:rPr>
              <a:t>Professional musician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/>
                </a:solidFill>
              </a:rPr>
              <a:t>				</a:t>
            </a:r>
            <a:r>
              <a:rPr lang="en-GB" dirty="0">
                <a:solidFill>
                  <a:schemeClr val="accent6"/>
                </a:solidFill>
              </a:rPr>
              <a:t>• Motivational speaker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59D5298-E9A4-1B49-9944-8322D06F6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Introducing the presenters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79E66D-8C7E-BD4E-922A-6C57FA38E4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" y="2089402"/>
            <a:ext cx="1796447" cy="17964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79AD182-A034-2644-BADA-98AB69B8E7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99" y="4187273"/>
            <a:ext cx="1796447" cy="1796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809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How do you take decisions regarding your professional future?</a:t>
            </a:r>
            <a:br>
              <a:rPr lang="en-US" dirty="0"/>
            </a:br>
            <a:endParaRPr lang="en-US" dirty="0"/>
          </a:p>
          <a:p>
            <a:r>
              <a:rPr lang="en-US" dirty="0"/>
              <a:t>Options: no options, too many options?</a:t>
            </a:r>
            <a:br>
              <a:rPr lang="en-US" dirty="0"/>
            </a:br>
            <a:endParaRPr lang="en-US" dirty="0"/>
          </a:p>
          <a:p>
            <a:r>
              <a:rPr lang="en-US" dirty="0"/>
              <a:t>An important first step in career orientation</a:t>
            </a:r>
          </a:p>
          <a:p>
            <a:endParaRPr lang="en-US" dirty="0"/>
          </a:p>
          <a:p>
            <a:r>
              <a:rPr lang="en-US" dirty="0"/>
              <a:t>PhD graduates identifying unexpected opportunities</a:t>
            </a:r>
          </a:p>
          <a:p>
            <a:endParaRPr lang="en-US" dirty="0"/>
          </a:p>
          <a:p>
            <a:r>
              <a:rPr lang="en-US" dirty="0"/>
              <a:t>A strategy for career orientation</a:t>
            </a:r>
          </a:p>
          <a:p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Outline</a:t>
            </a:r>
            <a:endParaRPr lang="en-US" dirty="0"/>
          </a:p>
        </p:txBody>
      </p:sp>
      <p:sp>
        <p:nvSpPr>
          <p:cNvPr id="15" name="Title 6"/>
          <p:cNvSpPr txBox="1">
            <a:spLocks/>
          </p:cNvSpPr>
          <p:nvPr/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accent1"/>
                </a:solidFill>
                <a:latin typeface="Arial Bold"/>
                <a:ea typeface="+mj-ea"/>
                <a:cs typeface="Arial Bold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437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>
              <a:solidFill>
                <a:schemeClr val="accent6"/>
              </a:solidFill>
            </a:endParaRPr>
          </a:p>
          <a:p>
            <a:r>
              <a:rPr lang="en-US" dirty="0">
                <a:solidFill>
                  <a:schemeClr val="accent6"/>
                </a:solidFill>
              </a:rPr>
              <a:t>Targeting Early Career Researchers (ECRs)</a:t>
            </a:r>
            <a:br>
              <a:rPr lang="en-US" dirty="0">
                <a:solidFill>
                  <a:schemeClr val="accent6"/>
                </a:solidFill>
              </a:rPr>
            </a:br>
            <a:r>
              <a:rPr lang="en-US" dirty="0">
                <a:solidFill>
                  <a:schemeClr val="accent6"/>
                </a:solidFill>
              </a:rPr>
              <a:t>but applicable to any stage</a:t>
            </a:r>
            <a:br>
              <a:rPr lang="en-US" dirty="0">
                <a:solidFill>
                  <a:schemeClr val="accent6"/>
                </a:solidFill>
              </a:rPr>
            </a:br>
            <a:endParaRPr lang="en-US" dirty="0">
              <a:solidFill>
                <a:schemeClr val="accent6"/>
              </a:solidFill>
            </a:endParaRPr>
          </a:p>
          <a:p>
            <a:r>
              <a:rPr lang="en-US" dirty="0">
                <a:solidFill>
                  <a:schemeClr val="accent6"/>
                </a:solidFill>
              </a:rPr>
              <a:t>Started career in academia</a:t>
            </a:r>
            <a:br>
              <a:rPr lang="en-US" dirty="0">
                <a:solidFill>
                  <a:schemeClr val="accent6"/>
                </a:solidFill>
              </a:rPr>
            </a:br>
            <a:endParaRPr lang="en-US" dirty="0">
              <a:solidFill>
                <a:schemeClr val="accent6"/>
              </a:solidFill>
            </a:endParaRPr>
          </a:p>
          <a:p>
            <a:r>
              <a:rPr lang="en-US" dirty="0">
                <a:solidFill>
                  <a:schemeClr val="accent6"/>
                </a:solidFill>
              </a:rPr>
              <a:t>After your PhD or postdoc:</a:t>
            </a:r>
          </a:p>
          <a:p>
            <a:pPr lvl="1"/>
            <a:r>
              <a:rPr lang="en-US" dirty="0">
                <a:solidFill>
                  <a:schemeClr val="accent6"/>
                </a:solidFill>
              </a:rPr>
              <a:t>Continue in academia		do you want this?</a:t>
            </a:r>
          </a:p>
          <a:p>
            <a:pPr marL="3200400" lvl="7" indent="0">
              <a:buNone/>
            </a:pPr>
            <a:r>
              <a:rPr lang="en-US" dirty="0">
                <a:solidFill>
                  <a:schemeClr val="accent6"/>
                </a:solidFill>
              </a:rPr>
              <a:t>	positions available?</a:t>
            </a:r>
            <a:br>
              <a:rPr lang="en-US" dirty="0">
                <a:solidFill>
                  <a:schemeClr val="accent6"/>
                </a:solidFill>
              </a:rPr>
            </a:br>
            <a:endParaRPr lang="en-US" dirty="0">
              <a:solidFill>
                <a:schemeClr val="accent6"/>
              </a:solidFill>
            </a:endParaRPr>
          </a:p>
          <a:p>
            <a:pPr lvl="1"/>
            <a:r>
              <a:rPr lang="en-US" dirty="0">
                <a:solidFill>
                  <a:schemeClr val="accent6"/>
                </a:solidFill>
              </a:rPr>
              <a:t>Continue outside academia	do you want this?</a:t>
            </a:r>
          </a:p>
          <a:p>
            <a:pPr marL="457200" lvl="1" indent="0">
              <a:buNone/>
            </a:pPr>
            <a:r>
              <a:rPr lang="en-US" dirty="0">
                <a:solidFill>
                  <a:schemeClr val="accent6"/>
                </a:solidFill>
              </a:rPr>
              <a:t>							do you feel competent?</a:t>
            </a:r>
            <a:br>
              <a:rPr lang="en-US" dirty="0">
                <a:solidFill>
                  <a:schemeClr val="accent6"/>
                </a:solidFill>
              </a:rPr>
            </a:br>
            <a:r>
              <a:rPr lang="en-US" dirty="0">
                <a:solidFill>
                  <a:schemeClr val="accent6"/>
                </a:solidFill>
              </a:rPr>
              <a:t>							suitable positions?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do you take decisions</a:t>
            </a:r>
            <a:br>
              <a:rPr lang="en-GB" dirty="0"/>
            </a:br>
            <a:r>
              <a:rPr lang="en-GB" dirty="0"/>
              <a:t>regarding your professional future?</a:t>
            </a:r>
            <a:endParaRPr lang="en-US" dirty="0"/>
          </a:p>
        </p:txBody>
      </p:sp>
      <p:sp>
        <p:nvSpPr>
          <p:cNvPr id="15" name="Title 6"/>
          <p:cNvSpPr txBox="1">
            <a:spLocks/>
          </p:cNvSpPr>
          <p:nvPr/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accent1"/>
                </a:solidFill>
                <a:latin typeface="Arial Bold"/>
                <a:ea typeface="+mj-ea"/>
                <a:cs typeface="Arial Bold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8466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57200" y="1500110"/>
            <a:ext cx="8238318" cy="489814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MSc in Biomedical Sciences: research = great!</a:t>
            </a:r>
            <a:br>
              <a:rPr lang="en-US" dirty="0"/>
            </a:br>
            <a:r>
              <a:rPr lang="en-US" dirty="0"/>
              <a:t>⇣</a:t>
            </a:r>
          </a:p>
          <a:p>
            <a:pPr marL="0" indent="0">
              <a:buNone/>
            </a:pPr>
            <a:r>
              <a:rPr lang="en-US" dirty="0"/>
              <a:t>PhD in Biomedical Sciences in 2005</a:t>
            </a:r>
            <a:br>
              <a:rPr lang="en-US" dirty="0"/>
            </a:br>
            <a:r>
              <a:rPr lang="en-US" dirty="0"/>
              <a:t>Cancer gene therapy using viral vectors</a:t>
            </a:r>
            <a:br>
              <a:rPr lang="en-US" dirty="0"/>
            </a:br>
            <a:r>
              <a:rPr lang="en-US" dirty="0"/>
              <a:t>⇣</a:t>
            </a:r>
          </a:p>
          <a:p>
            <a:pPr marL="0" indent="0">
              <a:buNone/>
            </a:pPr>
            <a:r>
              <a:rPr lang="en-US" dirty="0"/>
              <a:t>Postdoc (4 years contract)</a:t>
            </a:r>
            <a:br>
              <a:rPr lang="en-US" dirty="0"/>
            </a:br>
            <a:r>
              <a:rPr lang="en-US" dirty="0"/>
              <a:t>Cancer Virotherapy</a:t>
            </a:r>
            <a:br>
              <a:rPr lang="en-US" dirty="0"/>
            </a:br>
            <a:r>
              <a:rPr lang="en-US" dirty="0"/>
              <a:t>⇣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About Chiat</a:t>
            </a:r>
            <a:endParaRPr lang="en-US" dirty="0"/>
          </a:p>
        </p:txBody>
      </p:sp>
      <p:sp>
        <p:nvSpPr>
          <p:cNvPr id="15" name="Title 6"/>
          <p:cNvSpPr txBox="1">
            <a:spLocks/>
          </p:cNvSpPr>
          <p:nvPr/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accent1"/>
                </a:solidFill>
                <a:latin typeface="Arial Bold"/>
                <a:ea typeface="+mj-ea"/>
                <a:cs typeface="Arial Bold"/>
              </a:defRPr>
            </a:lvl1pPr>
          </a:lstStyle>
          <a:p>
            <a:endParaRPr lang="en-US" dirty="0"/>
          </a:p>
        </p:txBody>
      </p:sp>
      <p:pic>
        <p:nvPicPr>
          <p:cNvPr id="7" name="image3.jpeg">
            <a:extLst>
              <a:ext uri="{FF2B5EF4-FFF2-40B4-BE49-F238E27FC236}">
                <a16:creationId xmlns:a16="http://schemas.microsoft.com/office/drawing/2014/main" id="{581AD417-A204-0845-99CA-D7037ACBA5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21243468">
            <a:off x="5727783" y="1880261"/>
            <a:ext cx="3029161" cy="201622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05991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57200" y="1500110"/>
            <a:ext cx="8238318" cy="489814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MSc in Biomedical Sciences: research = great!</a:t>
            </a:r>
            <a:br>
              <a:rPr lang="en-US" dirty="0"/>
            </a:br>
            <a:r>
              <a:rPr lang="en-US" dirty="0"/>
              <a:t>⇣</a:t>
            </a:r>
          </a:p>
          <a:p>
            <a:pPr marL="0" indent="0">
              <a:buNone/>
            </a:pPr>
            <a:r>
              <a:rPr lang="en-US" dirty="0"/>
              <a:t>PhD in Biomedical Sciences in 2005</a:t>
            </a:r>
            <a:br>
              <a:rPr lang="en-US" dirty="0"/>
            </a:br>
            <a:r>
              <a:rPr lang="en-US" dirty="0"/>
              <a:t>Cancer gene therapy using viral vectors</a:t>
            </a:r>
            <a:br>
              <a:rPr lang="en-US" dirty="0"/>
            </a:br>
            <a:r>
              <a:rPr lang="en-US" dirty="0"/>
              <a:t>⇣</a:t>
            </a:r>
          </a:p>
          <a:p>
            <a:pPr marL="0" indent="0">
              <a:buNone/>
            </a:pPr>
            <a:r>
              <a:rPr lang="en-US" dirty="0"/>
              <a:t>Postdoc (4 years contract)</a:t>
            </a:r>
            <a:br>
              <a:rPr lang="en-US" dirty="0"/>
            </a:br>
            <a:r>
              <a:rPr lang="en-US" dirty="0"/>
              <a:t>Cancer Virotherapy</a:t>
            </a:r>
            <a:br>
              <a:rPr lang="en-US" dirty="0"/>
            </a:br>
            <a:r>
              <a:rPr lang="en-US" dirty="0"/>
              <a:t>⇣</a:t>
            </a:r>
          </a:p>
          <a:p>
            <a:pPr marL="0" indent="0">
              <a:buNone/>
            </a:pPr>
            <a:r>
              <a:rPr lang="en-US" dirty="0"/>
              <a:t>Future    (from 2009):</a:t>
            </a:r>
          </a:p>
          <a:p>
            <a:pPr marL="0" indent="0">
              <a:buNone/>
            </a:pPr>
            <a:r>
              <a:rPr lang="en-US" dirty="0"/>
              <a:t>							another postdoc</a:t>
            </a:r>
          </a:p>
          <a:p>
            <a:pPr marL="0" indent="0" algn="ctr">
              <a:buNone/>
            </a:pPr>
            <a:r>
              <a:rPr lang="en-US" dirty="0"/>
              <a:t>⇣</a:t>
            </a:r>
            <a:br>
              <a:rPr lang="en-US" dirty="0"/>
            </a:br>
            <a:r>
              <a:rPr lang="en-US" dirty="0"/>
              <a:t>assistant professor/get tenured?</a:t>
            </a:r>
            <a:br>
              <a:rPr lang="en-US" dirty="0"/>
            </a:br>
            <a:r>
              <a:rPr lang="en-US" dirty="0"/>
              <a:t>⇣</a:t>
            </a:r>
            <a:br>
              <a:rPr lang="en-US" dirty="0"/>
            </a:br>
            <a:r>
              <a:rPr lang="en-US" dirty="0"/>
              <a:t>full professor?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About Chiat</a:t>
            </a:r>
            <a:endParaRPr lang="en-US" dirty="0"/>
          </a:p>
        </p:txBody>
      </p:sp>
      <p:sp>
        <p:nvSpPr>
          <p:cNvPr id="15" name="Title 6"/>
          <p:cNvSpPr txBox="1">
            <a:spLocks/>
          </p:cNvSpPr>
          <p:nvPr/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accent1"/>
                </a:solidFill>
                <a:latin typeface="Arial Bold"/>
                <a:ea typeface="+mj-ea"/>
                <a:cs typeface="Arial Bold"/>
              </a:defRPr>
            </a:lvl1pPr>
          </a:lstStyle>
          <a:p>
            <a:endParaRPr lang="en-US" dirty="0"/>
          </a:p>
        </p:txBody>
      </p:sp>
      <p:pic>
        <p:nvPicPr>
          <p:cNvPr id="7" name="image3.jpeg">
            <a:extLst>
              <a:ext uri="{FF2B5EF4-FFF2-40B4-BE49-F238E27FC236}">
                <a16:creationId xmlns:a16="http://schemas.microsoft.com/office/drawing/2014/main" id="{581AD417-A204-0845-99CA-D7037ACBA5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21243468">
            <a:off x="5727783" y="1880261"/>
            <a:ext cx="3029161" cy="201622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635891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57200" y="1500110"/>
            <a:ext cx="8238318" cy="489814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MSc in Biomedical Sciences: research = great!</a:t>
            </a:r>
            <a:br>
              <a:rPr lang="en-US" dirty="0"/>
            </a:br>
            <a:r>
              <a:rPr lang="en-US" dirty="0"/>
              <a:t>⇣</a:t>
            </a:r>
          </a:p>
          <a:p>
            <a:pPr marL="0" indent="0">
              <a:buNone/>
            </a:pPr>
            <a:r>
              <a:rPr lang="en-US" dirty="0"/>
              <a:t>PhD in Biomedical Sciences in 2005</a:t>
            </a:r>
            <a:br>
              <a:rPr lang="en-US" dirty="0"/>
            </a:br>
            <a:r>
              <a:rPr lang="en-US" dirty="0"/>
              <a:t>Cancer gene therapy using viral vectors</a:t>
            </a:r>
            <a:br>
              <a:rPr lang="en-US" dirty="0"/>
            </a:br>
            <a:r>
              <a:rPr lang="en-US" dirty="0"/>
              <a:t>⇣</a:t>
            </a:r>
          </a:p>
          <a:p>
            <a:pPr marL="0" indent="0">
              <a:buNone/>
            </a:pPr>
            <a:r>
              <a:rPr lang="en-US" dirty="0"/>
              <a:t>Postdoc (4 years contract)</a:t>
            </a:r>
            <a:br>
              <a:rPr lang="en-US" dirty="0"/>
            </a:br>
            <a:r>
              <a:rPr lang="en-US" dirty="0"/>
              <a:t>Cancer Virotherapy</a:t>
            </a:r>
            <a:br>
              <a:rPr lang="en-US" dirty="0"/>
            </a:br>
            <a:r>
              <a:rPr lang="en-US" dirty="0"/>
              <a:t>⇣</a:t>
            </a:r>
          </a:p>
          <a:p>
            <a:pPr marL="0" indent="0">
              <a:buNone/>
            </a:pPr>
            <a:r>
              <a:rPr lang="en-US" dirty="0"/>
              <a:t>Future?! </a:t>
            </a:r>
            <a:r>
              <a:rPr lang="en-US" strike="sngStrike" dirty="0"/>
              <a:t>(from 2009)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/>
              <a:t>2008						another postdoc</a:t>
            </a:r>
          </a:p>
          <a:p>
            <a:pPr marL="0" indent="0" algn="ctr">
              <a:buNone/>
            </a:pPr>
            <a:r>
              <a:rPr lang="en-US" dirty="0"/>
              <a:t>⇣</a:t>
            </a:r>
            <a:br>
              <a:rPr lang="en-US" dirty="0"/>
            </a:br>
            <a:r>
              <a:rPr lang="en-US" dirty="0"/>
              <a:t>assistant professor/get tenured?</a:t>
            </a:r>
            <a:br>
              <a:rPr lang="en-US" dirty="0"/>
            </a:br>
            <a:r>
              <a:rPr lang="en-US" dirty="0"/>
              <a:t>⇣</a:t>
            </a:r>
            <a:br>
              <a:rPr lang="en-US" dirty="0"/>
            </a:br>
            <a:r>
              <a:rPr lang="en-US" dirty="0"/>
              <a:t>full professor?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About Chiat</a:t>
            </a:r>
            <a:endParaRPr lang="en-US" dirty="0"/>
          </a:p>
        </p:txBody>
      </p:sp>
      <p:sp>
        <p:nvSpPr>
          <p:cNvPr id="15" name="Title 6"/>
          <p:cNvSpPr txBox="1">
            <a:spLocks/>
          </p:cNvSpPr>
          <p:nvPr/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accent1"/>
                </a:solidFill>
                <a:latin typeface="Arial Bold"/>
                <a:ea typeface="+mj-ea"/>
                <a:cs typeface="Arial Bold"/>
              </a:defRPr>
            </a:lvl1pPr>
          </a:lstStyle>
          <a:p>
            <a:endParaRPr lang="en-US" dirty="0"/>
          </a:p>
        </p:txBody>
      </p:sp>
      <p:pic>
        <p:nvPicPr>
          <p:cNvPr id="7" name="image3.jpeg">
            <a:extLst>
              <a:ext uri="{FF2B5EF4-FFF2-40B4-BE49-F238E27FC236}">
                <a16:creationId xmlns:a16="http://schemas.microsoft.com/office/drawing/2014/main" id="{581AD417-A204-0845-99CA-D7037ACBA5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21243468">
            <a:off x="5727783" y="1880261"/>
            <a:ext cx="3029161" cy="2016225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F103BD2-2B16-A748-97CE-3EEAD759EA70}"/>
              </a:ext>
            </a:extLst>
          </p:cNvPr>
          <p:cNvSpPr/>
          <p:nvPr/>
        </p:nvSpPr>
        <p:spPr>
          <a:xfrm rot="180831">
            <a:off x="2596902" y="4561235"/>
            <a:ext cx="4151586" cy="1975705"/>
          </a:xfrm>
          <a:prstGeom prst="rect">
            <a:avLst/>
          </a:prstGeom>
          <a:solidFill>
            <a:srgbClr val="3AABF0"/>
          </a:solidFill>
          <a:ln>
            <a:noFill/>
          </a:ln>
          <a:effectLst>
            <a:outerShdw blurRad="50800" dist="1905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u="sng" dirty="0"/>
              <a:t>Future work</a:t>
            </a:r>
            <a:br>
              <a:rPr lang="en-GB" dirty="0"/>
            </a:br>
            <a:r>
              <a:rPr lang="en-GB" dirty="0"/>
              <a:t>more people-focussed </a:t>
            </a:r>
            <a:br>
              <a:rPr lang="en-GB" dirty="0"/>
            </a:br>
            <a:r>
              <a:rPr lang="en-GB" dirty="0"/>
              <a:t>more communication</a:t>
            </a:r>
          </a:p>
          <a:p>
            <a:pPr algn="ctr"/>
            <a:r>
              <a:rPr lang="en-GB" dirty="0"/>
              <a:t>more direct impact</a:t>
            </a:r>
            <a:br>
              <a:rPr lang="en-GB" dirty="0"/>
            </a:br>
            <a:r>
              <a:rPr lang="en-GB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719722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options?</a:t>
            </a:r>
            <a:endParaRPr lang="en-US" dirty="0"/>
          </a:p>
        </p:txBody>
      </p:sp>
      <p:sp>
        <p:nvSpPr>
          <p:cNvPr id="15" name="Title 6"/>
          <p:cNvSpPr txBox="1">
            <a:spLocks/>
          </p:cNvSpPr>
          <p:nvPr/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accent1"/>
                </a:solidFill>
                <a:latin typeface="Arial Bold"/>
                <a:ea typeface="+mj-ea"/>
                <a:cs typeface="Arial Bold"/>
              </a:defRPr>
            </a:lvl1pPr>
          </a:lstStyle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F103BD2-2B16-A748-97CE-3EEAD759EA70}"/>
              </a:ext>
            </a:extLst>
          </p:cNvPr>
          <p:cNvSpPr/>
          <p:nvPr/>
        </p:nvSpPr>
        <p:spPr>
          <a:xfrm rot="180831">
            <a:off x="228559" y="1607883"/>
            <a:ext cx="4151586" cy="1975705"/>
          </a:xfrm>
          <a:prstGeom prst="rect">
            <a:avLst/>
          </a:prstGeom>
          <a:solidFill>
            <a:srgbClr val="3AABF0"/>
          </a:solidFill>
          <a:ln>
            <a:noFill/>
          </a:ln>
          <a:effectLst>
            <a:outerShdw blurRad="50800" dist="1905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u="sng" dirty="0"/>
              <a:t>Future work</a:t>
            </a:r>
            <a:br>
              <a:rPr lang="en-GB" dirty="0"/>
            </a:br>
            <a:r>
              <a:rPr lang="en-GB" dirty="0"/>
              <a:t>more people-focussed </a:t>
            </a:r>
            <a:br>
              <a:rPr lang="en-GB" dirty="0"/>
            </a:br>
            <a:r>
              <a:rPr lang="en-GB" dirty="0"/>
              <a:t>more communication</a:t>
            </a:r>
          </a:p>
          <a:p>
            <a:pPr algn="ctr"/>
            <a:r>
              <a:rPr lang="en-GB" dirty="0"/>
              <a:t>more direct impact</a:t>
            </a:r>
            <a:br>
              <a:rPr lang="en-GB" dirty="0"/>
            </a:br>
            <a:r>
              <a:rPr lang="en-GB" dirty="0"/>
              <a:t>…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AFB91FB-219B-8B46-B783-EF8E6C43F5CB}"/>
              </a:ext>
            </a:extLst>
          </p:cNvPr>
          <p:cNvSpPr/>
          <p:nvPr/>
        </p:nvSpPr>
        <p:spPr>
          <a:xfrm rot="180831">
            <a:off x="4711221" y="1607882"/>
            <a:ext cx="4151586" cy="197570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1905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u="sng" dirty="0"/>
              <a:t>My profile</a:t>
            </a:r>
            <a:br>
              <a:rPr lang="en-GB" dirty="0"/>
            </a:br>
            <a:r>
              <a:rPr lang="en-GB" dirty="0"/>
              <a:t>molecular biologist specialised</a:t>
            </a:r>
            <a:br>
              <a:rPr lang="en-GB" dirty="0"/>
            </a:br>
            <a:r>
              <a:rPr lang="en-GB" dirty="0"/>
              <a:t>in researching new treatments of advanced prostate cancer with viruses</a:t>
            </a:r>
          </a:p>
        </p:txBody>
      </p:sp>
      <p:sp>
        <p:nvSpPr>
          <p:cNvPr id="6" name="Down Arrow 5">
            <a:extLst>
              <a:ext uri="{FF2B5EF4-FFF2-40B4-BE49-F238E27FC236}">
                <a16:creationId xmlns:a16="http://schemas.microsoft.com/office/drawing/2014/main" id="{B7AC2838-55F3-6C44-97BD-C16D95B0F35B}"/>
              </a:ext>
            </a:extLst>
          </p:cNvPr>
          <p:cNvSpPr/>
          <p:nvPr/>
        </p:nvSpPr>
        <p:spPr>
          <a:xfrm>
            <a:off x="3071649" y="3975140"/>
            <a:ext cx="3009418" cy="868102"/>
          </a:xfrm>
          <a:prstGeom prst="downArrow">
            <a:avLst/>
          </a:prstGeom>
          <a:noFill/>
          <a:ln w="41275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E7BA9D-6D62-4145-863E-43A069A209AA}"/>
              </a:ext>
            </a:extLst>
          </p:cNvPr>
          <p:cNvSpPr txBox="1"/>
          <p:nvPr/>
        </p:nvSpPr>
        <p:spPr>
          <a:xfrm>
            <a:off x="4012742" y="5347504"/>
            <a:ext cx="112723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???</a:t>
            </a:r>
          </a:p>
        </p:txBody>
      </p:sp>
    </p:spTree>
    <p:extLst>
      <p:ext uri="{BB962C8B-B14F-4D97-AF65-F5344CB8AC3E}">
        <p14:creationId xmlns:p14="http://schemas.microsoft.com/office/powerpoint/2010/main" val="26623086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Targeting Early Career Researchers (ECRs)</a:t>
            </a:r>
            <a:br>
              <a:rPr lang="en-US" dirty="0"/>
            </a:br>
            <a:r>
              <a:rPr lang="en-US" dirty="0"/>
              <a:t>but applicable to any stage</a:t>
            </a:r>
            <a:br>
              <a:rPr lang="en-US" dirty="0"/>
            </a:br>
            <a:endParaRPr lang="en-US" dirty="0"/>
          </a:p>
          <a:p>
            <a:r>
              <a:rPr lang="en-US" dirty="0"/>
              <a:t>Started career in academia</a:t>
            </a:r>
            <a:br>
              <a:rPr lang="en-US" dirty="0"/>
            </a:br>
            <a:endParaRPr lang="en-US" dirty="0"/>
          </a:p>
          <a:p>
            <a:r>
              <a:rPr lang="en-US" dirty="0"/>
              <a:t>After your PhD or postdoc:</a:t>
            </a:r>
          </a:p>
          <a:p>
            <a:pPr lvl="1"/>
            <a:r>
              <a:rPr lang="en-US" dirty="0"/>
              <a:t>not every ECR      </a:t>
            </a:r>
            <a:r>
              <a:rPr lang="en-US" i="1" dirty="0"/>
              <a:t>wants </a:t>
            </a:r>
            <a:r>
              <a:rPr lang="en-US" dirty="0"/>
              <a:t>  	to continue in academia</a:t>
            </a:r>
          </a:p>
          <a:p>
            <a:pPr lvl="1"/>
            <a:r>
              <a:rPr lang="en-US" dirty="0"/>
              <a:t>not every ECR  </a:t>
            </a:r>
            <a:r>
              <a:rPr lang="en-US" i="1" dirty="0"/>
              <a:t>will be able </a:t>
            </a:r>
            <a:r>
              <a:rPr lang="en-US" dirty="0"/>
              <a:t>	to continue in academia</a:t>
            </a:r>
            <a:br>
              <a:rPr lang="en-US" dirty="0"/>
            </a:br>
            <a:endParaRPr lang="en-US" dirty="0"/>
          </a:p>
          <a:p>
            <a:r>
              <a:rPr lang="en-US" dirty="0"/>
              <a:t>If not academia, then what else?</a:t>
            </a:r>
            <a:br>
              <a:rPr lang="en-US" dirty="0"/>
            </a:br>
            <a:r>
              <a:rPr lang="en-US" dirty="0"/>
              <a:t>	No options?	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do you take decisions</a:t>
            </a:r>
            <a:br>
              <a:rPr lang="en-GB" dirty="0"/>
            </a:br>
            <a:r>
              <a:rPr lang="en-GB" dirty="0"/>
              <a:t>regarding your professional future?</a:t>
            </a:r>
            <a:endParaRPr lang="en-US" dirty="0"/>
          </a:p>
        </p:txBody>
      </p:sp>
      <p:sp>
        <p:nvSpPr>
          <p:cNvPr id="15" name="Title 6"/>
          <p:cNvSpPr txBox="1">
            <a:spLocks/>
          </p:cNvSpPr>
          <p:nvPr/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accent1"/>
                </a:solidFill>
                <a:latin typeface="Arial Bold"/>
                <a:ea typeface="+mj-ea"/>
                <a:cs typeface="Arial Bold"/>
              </a:defRPr>
            </a:lvl1pPr>
          </a:lstStyle>
          <a:p>
            <a:endParaRPr lang="en-US" dirty="0"/>
          </a:p>
        </p:txBody>
      </p:sp>
      <p:sp>
        <p:nvSpPr>
          <p:cNvPr id="5" name="Lachebekje 12">
            <a:extLst>
              <a:ext uri="{FF2B5EF4-FFF2-40B4-BE49-F238E27FC236}">
                <a16:creationId xmlns:a16="http://schemas.microsoft.com/office/drawing/2014/main" id="{21E8E9F1-1D96-2B4C-B673-65AB116D49ED}"/>
              </a:ext>
            </a:extLst>
          </p:cNvPr>
          <p:cNvSpPr/>
          <p:nvPr/>
        </p:nvSpPr>
        <p:spPr>
          <a:xfrm>
            <a:off x="1394157" y="5612237"/>
            <a:ext cx="396091" cy="346763"/>
          </a:xfrm>
          <a:prstGeom prst="smileyFace">
            <a:avLst>
              <a:gd name="adj" fmla="val -4653"/>
            </a:avLst>
          </a:prstGeom>
          <a:solidFill>
            <a:srgbClr val="FFFF0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1605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28271040-348A-454C-9844-586274AAC1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3657" y="2003785"/>
            <a:ext cx="2194560" cy="3209544"/>
          </a:xfrm>
          <a:prstGeom prst="rect">
            <a:avLst/>
          </a:prstGeom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Ralph Rousseau</a:t>
            </a:r>
            <a:br>
              <a:rPr lang="en-US" dirty="0"/>
            </a:br>
            <a:r>
              <a:rPr lang="en-US" dirty="0"/>
              <a:t>(Meulenbroeks)</a:t>
            </a:r>
          </a:p>
        </p:txBody>
      </p:sp>
      <p:sp>
        <p:nvSpPr>
          <p:cNvPr id="15" name="Title 6"/>
          <p:cNvSpPr txBox="1">
            <a:spLocks/>
          </p:cNvSpPr>
          <p:nvPr/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accent1"/>
                </a:solidFill>
                <a:latin typeface="Arial Bold"/>
                <a:ea typeface="+mj-ea"/>
                <a:cs typeface="Arial Bold"/>
              </a:defRPr>
            </a:lvl1pPr>
          </a:lstStyle>
          <a:p>
            <a:endParaRPr lang="en-US" dirty="0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AD071CF7-BC3A-4748-A851-E0D03C1DDD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450" y="1722196"/>
            <a:ext cx="2474744" cy="3772722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786DA2CA-C9DD-4836-9B6A-E143939B9D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1746" y="1722196"/>
            <a:ext cx="2723772" cy="3772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2229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Afbeelding 26">
            <a:extLst>
              <a:ext uri="{FF2B5EF4-FFF2-40B4-BE49-F238E27FC236}">
                <a16:creationId xmlns:a16="http://schemas.microsoft.com/office/drawing/2014/main" id="{8AE186E4-7C5A-4314-95DB-D99ECA6DE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3657" y="2003785"/>
            <a:ext cx="2194560" cy="3209544"/>
          </a:xfrm>
          <a:prstGeom prst="rect">
            <a:avLst/>
          </a:prstGeom>
        </p:spPr>
      </p:pic>
      <p:pic>
        <p:nvPicPr>
          <p:cNvPr id="24" name="Afbeelding 23">
            <a:extLst>
              <a:ext uri="{FF2B5EF4-FFF2-40B4-BE49-F238E27FC236}">
                <a16:creationId xmlns:a16="http://schemas.microsoft.com/office/drawing/2014/main" id="{D2061774-0EDB-49CB-95EF-8F0377B2D4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1746" y="1722196"/>
            <a:ext cx="2723772" cy="3772722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B6028FC3-486D-4C83-9A70-6C9811F52D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4237" y="944696"/>
            <a:ext cx="3710227" cy="2110213"/>
          </a:xfrm>
          <a:prstGeom prst="rect">
            <a:avLst/>
          </a:prstGeom>
        </p:spPr>
      </p:pic>
      <p:sp>
        <p:nvSpPr>
          <p:cNvPr id="15" name="Title 6"/>
          <p:cNvSpPr txBox="1">
            <a:spLocks/>
          </p:cNvSpPr>
          <p:nvPr/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accent1"/>
                </a:solidFill>
                <a:latin typeface="Arial Bold"/>
                <a:ea typeface="+mj-ea"/>
                <a:cs typeface="Arial Bold"/>
              </a:defRPr>
            </a:lvl1pPr>
          </a:lstStyle>
          <a:p>
            <a:endParaRPr lang="en-US" dirty="0"/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7756FD7A-D877-4172-96CB-A251D6426D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1168" y="2724472"/>
            <a:ext cx="2131352" cy="2349501"/>
          </a:xfrm>
          <a:prstGeom prst="rect">
            <a:avLst/>
          </a:prstGeom>
        </p:spPr>
      </p:pic>
      <p:pic>
        <p:nvPicPr>
          <p:cNvPr id="23" name="Afbeelding 22">
            <a:extLst>
              <a:ext uri="{FF2B5EF4-FFF2-40B4-BE49-F238E27FC236}">
                <a16:creationId xmlns:a16="http://schemas.microsoft.com/office/drawing/2014/main" id="{78623FF2-B916-43F4-9277-E067BC7440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450" y="1722196"/>
            <a:ext cx="2474744" cy="3772722"/>
          </a:xfrm>
          <a:prstGeom prst="rect">
            <a:avLst/>
          </a:prstGeom>
        </p:spPr>
      </p:pic>
      <p:sp>
        <p:nvSpPr>
          <p:cNvPr id="11" name="Title 9">
            <a:extLst>
              <a:ext uri="{FF2B5EF4-FFF2-40B4-BE49-F238E27FC236}">
                <a16:creationId xmlns:a16="http://schemas.microsoft.com/office/drawing/2014/main" id="{C8503DFA-4C1B-D143-BD37-0B5B64438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835743"/>
            <a:ext cx="8238319" cy="380586"/>
          </a:xfrm>
        </p:spPr>
        <p:txBody>
          <a:bodyPr/>
          <a:lstStyle/>
          <a:p>
            <a:r>
              <a:rPr lang="en-US" dirty="0"/>
              <a:t>Ralph Rousseau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6752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3">
            <a:extLst>
              <a:ext uri="{FF2B5EF4-FFF2-40B4-BE49-F238E27FC236}">
                <a16:creationId xmlns:a16="http://schemas.microsoft.com/office/drawing/2014/main" id="{E19F5D75-FA4B-45A7-BC55-7FA29314BC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1746" y="1722196"/>
            <a:ext cx="2723772" cy="3772722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B6028FC3-486D-4C83-9A70-6C9811F52D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4237" y="944696"/>
            <a:ext cx="3710227" cy="2110213"/>
          </a:xfrm>
          <a:prstGeom prst="rect">
            <a:avLst/>
          </a:prstGeom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Ralph Rousseau</a:t>
            </a:r>
            <a:br>
              <a:rPr lang="en-US" dirty="0"/>
            </a:br>
            <a:r>
              <a:rPr lang="en-US" dirty="0"/>
              <a:t>(Meulenbroeks)</a:t>
            </a:r>
          </a:p>
        </p:txBody>
      </p:sp>
      <p:sp>
        <p:nvSpPr>
          <p:cNvPr id="15" name="Title 6"/>
          <p:cNvSpPr txBox="1">
            <a:spLocks/>
          </p:cNvSpPr>
          <p:nvPr/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accent1"/>
                </a:solidFill>
                <a:latin typeface="Arial Bold"/>
                <a:ea typeface="+mj-ea"/>
                <a:cs typeface="Arial Bold"/>
              </a:defRPr>
            </a:lvl1pPr>
          </a:lstStyle>
          <a:p>
            <a:endParaRPr lang="en-US" dirty="0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AD071CF7-BC3A-4748-A851-E0D03C1DDD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450" y="1722196"/>
            <a:ext cx="2474744" cy="3772722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7756FD7A-D877-4172-96CB-A251D6426D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1168" y="2724472"/>
            <a:ext cx="2131352" cy="2349501"/>
          </a:xfrm>
          <a:prstGeom prst="rect">
            <a:avLst/>
          </a:prstGeom>
        </p:spPr>
      </p:pic>
      <p:pic>
        <p:nvPicPr>
          <p:cNvPr id="12" name="Picture 2" descr="Afbeelding kan het volgende bevatten: 1 persoon, menigte en binnen">
            <a:hlinkClick r:id="rId7"/>
            <a:extLst>
              <a:ext uri="{FF2B5EF4-FFF2-40B4-BE49-F238E27FC236}">
                <a16:creationId xmlns:a16="http://schemas.microsoft.com/office/drawing/2014/main" id="{84B38C74-5CED-48E1-833E-D0CE2AF48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480" y="2328439"/>
            <a:ext cx="3582360" cy="2686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ABC6118A-3095-4A02-AEA3-23484BFB1AE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57926" y="4332537"/>
            <a:ext cx="3530600" cy="234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2348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3">
            <a:extLst>
              <a:ext uri="{FF2B5EF4-FFF2-40B4-BE49-F238E27FC236}">
                <a16:creationId xmlns:a16="http://schemas.microsoft.com/office/drawing/2014/main" id="{E19F5D75-FA4B-45A7-BC55-7FA29314BC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1746" y="1722196"/>
            <a:ext cx="2723772" cy="3772722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B6028FC3-486D-4C83-9A70-6C9811F52D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4237" y="944696"/>
            <a:ext cx="3710227" cy="2110213"/>
          </a:xfrm>
          <a:prstGeom prst="rect">
            <a:avLst/>
          </a:prstGeom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Ralph Rousseau</a:t>
            </a:r>
            <a:br>
              <a:rPr lang="en-US" dirty="0"/>
            </a:br>
            <a:r>
              <a:rPr lang="en-US" dirty="0"/>
              <a:t>(Meulenbroeks)</a:t>
            </a:r>
          </a:p>
        </p:txBody>
      </p:sp>
      <p:sp>
        <p:nvSpPr>
          <p:cNvPr id="15" name="Title 6"/>
          <p:cNvSpPr txBox="1">
            <a:spLocks/>
          </p:cNvSpPr>
          <p:nvPr/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accent1"/>
                </a:solidFill>
                <a:latin typeface="Arial Bold"/>
                <a:ea typeface="+mj-ea"/>
                <a:cs typeface="Arial Bold"/>
              </a:defRPr>
            </a:lvl1pPr>
          </a:lstStyle>
          <a:p>
            <a:endParaRPr lang="en-US" dirty="0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AD071CF7-BC3A-4748-A851-E0D03C1DDD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450" y="1722196"/>
            <a:ext cx="2474744" cy="3772722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7756FD7A-D877-4172-96CB-A251D6426D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1168" y="2724472"/>
            <a:ext cx="2131352" cy="2349501"/>
          </a:xfrm>
          <a:prstGeom prst="rect">
            <a:avLst/>
          </a:prstGeom>
        </p:spPr>
      </p:pic>
      <p:pic>
        <p:nvPicPr>
          <p:cNvPr id="12" name="Picture 2" descr="Afbeelding kan het volgende bevatten: 1 persoon, menigte en binnen">
            <a:hlinkClick r:id="rId7"/>
            <a:extLst>
              <a:ext uri="{FF2B5EF4-FFF2-40B4-BE49-F238E27FC236}">
                <a16:creationId xmlns:a16="http://schemas.microsoft.com/office/drawing/2014/main" id="{84B38C74-5CED-48E1-833E-D0CE2AF48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480" y="2328439"/>
            <a:ext cx="3582360" cy="2686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ABC6118A-3095-4A02-AEA3-23484BFB1AE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57926" y="4332537"/>
            <a:ext cx="3530600" cy="2349500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D72B06ED-B422-4036-8999-5432610460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20221" y="-8452"/>
            <a:ext cx="25802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2242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Afbeelding 16">
            <a:extLst>
              <a:ext uri="{FF2B5EF4-FFF2-40B4-BE49-F238E27FC236}">
                <a16:creationId xmlns:a16="http://schemas.microsoft.com/office/drawing/2014/main" id="{F24E7D0F-DED0-4C10-B755-A10937DD6C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1746" y="1722196"/>
            <a:ext cx="2723772" cy="3772722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B6028FC3-486D-4C83-9A70-6C9811F52D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4237" y="944696"/>
            <a:ext cx="3710227" cy="2110213"/>
          </a:xfrm>
          <a:prstGeom prst="rect">
            <a:avLst/>
          </a:prstGeom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Ralph Rousseau</a:t>
            </a:r>
            <a:br>
              <a:rPr lang="en-US" dirty="0"/>
            </a:br>
            <a:endParaRPr lang="en-US" dirty="0"/>
          </a:p>
        </p:txBody>
      </p:sp>
      <p:sp>
        <p:nvSpPr>
          <p:cNvPr id="15" name="Title 6"/>
          <p:cNvSpPr txBox="1">
            <a:spLocks/>
          </p:cNvSpPr>
          <p:nvPr/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accent1"/>
                </a:solidFill>
                <a:latin typeface="Arial Bold"/>
                <a:ea typeface="+mj-ea"/>
                <a:cs typeface="Arial Bold"/>
              </a:defRPr>
            </a:lvl1pPr>
          </a:lstStyle>
          <a:p>
            <a:endParaRPr lang="en-US" dirty="0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AD071CF7-BC3A-4748-A851-E0D03C1DDD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450" y="1722196"/>
            <a:ext cx="2474744" cy="3772722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7756FD7A-D877-4172-96CB-A251D6426D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1168" y="2724472"/>
            <a:ext cx="2131352" cy="2349501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ABC6118A-3095-4A02-AEA3-23484BFB1A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7926" y="4332537"/>
            <a:ext cx="3530600" cy="2349500"/>
          </a:xfrm>
          <a:prstGeom prst="rect">
            <a:avLst/>
          </a:prstGeom>
        </p:spPr>
      </p:pic>
      <p:pic>
        <p:nvPicPr>
          <p:cNvPr id="14" name="Picture 2" descr="Afbeelding kan het volgende bevatten: 1 persoon, menigte en binnen">
            <a:hlinkClick r:id="rId7"/>
            <a:extLst>
              <a:ext uri="{FF2B5EF4-FFF2-40B4-BE49-F238E27FC236}">
                <a16:creationId xmlns:a16="http://schemas.microsoft.com/office/drawing/2014/main" id="{0AA3161D-DF95-4973-8335-5614E92B30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480" y="2328439"/>
            <a:ext cx="3582360" cy="2686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4CAB7DE8-E06B-4160-8E83-D51FACA9F84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20221" y="-8452"/>
            <a:ext cx="2580216" cy="6858000"/>
          </a:xfrm>
          <a:prstGeom prst="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A44A8FD3-64E0-4A10-8804-39E55E6F60D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13973" y="1958877"/>
            <a:ext cx="2133960" cy="3199340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9A8A6FDA-A05A-4DB7-B7D0-343416E5739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03174" y="4293475"/>
            <a:ext cx="3016420" cy="201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3086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Targeting Early Career Researchers (ECRs)</a:t>
            </a:r>
            <a:br>
              <a:rPr lang="en-US" dirty="0"/>
            </a:br>
            <a:r>
              <a:rPr lang="en-US" dirty="0"/>
              <a:t>but applicable to any stage</a:t>
            </a:r>
            <a:br>
              <a:rPr lang="en-US" dirty="0"/>
            </a:br>
            <a:endParaRPr lang="en-US" dirty="0"/>
          </a:p>
          <a:p>
            <a:r>
              <a:rPr lang="en-US" dirty="0"/>
              <a:t>Started career in academia</a:t>
            </a:r>
            <a:br>
              <a:rPr lang="en-US" dirty="0"/>
            </a:br>
            <a:endParaRPr lang="en-US" dirty="0"/>
          </a:p>
          <a:p>
            <a:r>
              <a:rPr lang="en-US" dirty="0"/>
              <a:t>After your PhD or postdoc:</a:t>
            </a:r>
          </a:p>
          <a:p>
            <a:pPr lvl="1"/>
            <a:r>
              <a:rPr lang="en-US" dirty="0"/>
              <a:t>not every ECR      </a:t>
            </a:r>
            <a:r>
              <a:rPr lang="en-US" i="1" dirty="0"/>
              <a:t>wants </a:t>
            </a:r>
            <a:r>
              <a:rPr lang="en-US" dirty="0"/>
              <a:t>  	to continue in academia</a:t>
            </a:r>
          </a:p>
          <a:p>
            <a:pPr lvl="1"/>
            <a:r>
              <a:rPr lang="en-US" dirty="0"/>
              <a:t>not every ECR  </a:t>
            </a:r>
            <a:r>
              <a:rPr lang="en-US" i="1" dirty="0"/>
              <a:t>will be able </a:t>
            </a:r>
            <a:r>
              <a:rPr lang="en-US" dirty="0"/>
              <a:t>	to continue in academia</a:t>
            </a:r>
            <a:br>
              <a:rPr lang="en-US" dirty="0"/>
            </a:br>
            <a:endParaRPr lang="en-US" dirty="0"/>
          </a:p>
          <a:p>
            <a:r>
              <a:rPr lang="en-US" dirty="0"/>
              <a:t>If not academia, then what else?</a:t>
            </a:r>
            <a:br>
              <a:rPr lang="en-US" dirty="0"/>
            </a:br>
            <a:r>
              <a:rPr lang="en-US" dirty="0"/>
              <a:t>	No options?			Many options!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do you take decisions</a:t>
            </a:r>
            <a:br>
              <a:rPr lang="en-GB" dirty="0"/>
            </a:br>
            <a:r>
              <a:rPr lang="en-GB" dirty="0"/>
              <a:t>regarding your professional future?</a:t>
            </a:r>
            <a:endParaRPr lang="en-US" dirty="0"/>
          </a:p>
        </p:txBody>
      </p:sp>
      <p:sp>
        <p:nvSpPr>
          <p:cNvPr id="15" name="Title 6"/>
          <p:cNvSpPr txBox="1">
            <a:spLocks/>
          </p:cNvSpPr>
          <p:nvPr/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accent1"/>
                </a:solidFill>
                <a:latin typeface="Arial Bold"/>
                <a:ea typeface="+mj-ea"/>
                <a:cs typeface="Arial Bold"/>
              </a:defRPr>
            </a:lvl1pPr>
          </a:lstStyle>
          <a:p>
            <a:endParaRPr lang="en-US" dirty="0"/>
          </a:p>
        </p:txBody>
      </p:sp>
      <p:sp>
        <p:nvSpPr>
          <p:cNvPr id="5" name="Lachebekje 12">
            <a:extLst>
              <a:ext uri="{FF2B5EF4-FFF2-40B4-BE49-F238E27FC236}">
                <a16:creationId xmlns:a16="http://schemas.microsoft.com/office/drawing/2014/main" id="{21E8E9F1-1D96-2B4C-B673-65AB116D49ED}"/>
              </a:ext>
            </a:extLst>
          </p:cNvPr>
          <p:cNvSpPr/>
          <p:nvPr/>
        </p:nvSpPr>
        <p:spPr>
          <a:xfrm>
            <a:off x="1394157" y="5612237"/>
            <a:ext cx="396091" cy="346763"/>
          </a:xfrm>
          <a:prstGeom prst="smileyFace">
            <a:avLst>
              <a:gd name="adj" fmla="val -4653"/>
            </a:avLst>
          </a:prstGeom>
          <a:solidFill>
            <a:srgbClr val="FFFF0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achebekje 15">
            <a:extLst>
              <a:ext uri="{FF2B5EF4-FFF2-40B4-BE49-F238E27FC236}">
                <a16:creationId xmlns:a16="http://schemas.microsoft.com/office/drawing/2014/main" id="{55927880-AB32-1945-B7B2-F3281F00EB19}"/>
              </a:ext>
            </a:extLst>
          </p:cNvPr>
          <p:cNvSpPr/>
          <p:nvPr/>
        </p:nvSpPr>
        <p:spPr>
          <a:xfrm>
            <a:off x="3870611" y="5612237"/>
            <a:ext cx="396091" cy="346763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2745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AC4366B-5134-5D4D-8F9A-8A0C274B6A27}"/>
              </a:ext>
            </a:extLst>
          </p:cNvPr>
          <p:cNvSpPr/>
          <p:nvPr/>
        </p:nvSpPr>
        <p:spPr>
          <a:xfrm>
            <a:off x="0" y="917388"/>
            <a:ext cx="9144000" cy="5238486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85004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Options for PhD graduates</a:t>
            </a:r>
            <a:endParaRPr lang="en-US" dirty="0"/>
          </a:p>
        </p:txBody>
      </p:sp>
      <p:sp>
        <p:nvSpPr>
          <p:cNvPr id="15" name="Title 6"/>
          <p:cNvSpPr txBox="1">
            <a:spLocks/>
          </p:cNvSpPr>
          <p:nvPr/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accent1"/>
                </a:solidFill>
                <a:latin typeface="Arial Bold"/>
                <a:ea typeface="+mj-ea"/>
                <a:cs typeface="Arial Bold"/>
              </a:defRPr>
            </a:lvl1pPr>
          </a:lstStyle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A72B4B-40DB-0042-B26B-97E5B74BA659}"/>
              </a:ext>
            </a:extLst>
          </p:cNvPr>
          <p:cNvSpPr/>
          <p:nvPr/>
        </p:nvSpPr>
        <p:spPr>
          <a:xfrm>
            <a:off x="836709" y="1994268"/>
            <a:ext cx="17395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consultant</a:t>
            </a:r>
            <a:endParaRPr lang="en-GB" sz="2400" b="1" dirty="0">
              <a:solidFill>
                <a:schemeClr val="tx2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BE0505-0FC1-5548-82A4-6F37852C37B6}"/>
              </a:ext>
            </a:extLst>
          </p:cNvPr>
          <p:cNvSpPr/>
          <p:nvPr/>
        </p:nvSpPr>
        <p:spPr>
          <a:xfrm>
            <a:off x="1706498" y="2713095"/>
            <a:ext cx="22525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policy advisor</a:t>
            </a:r>
            <a:endParaRPr lang="en-GB" sz="2400" b="1" dirty="0">
              <a:solidFill>
                <a:schemeClr val="tx2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313CECC-37F0-564A-922E-A6A11ECA23EB}"/>
              </a:ext>
            </a:extLst>
          </p:cNvPr>
          <p:cNvSpPr/>
          <p:nvPr/>
        </p:nvSpPr>
        <p:spPr>
          <a:xfrm>
            <a:off x="3516348" y="3431922"/>
            <a:ext cx="28392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research manager</a:t>
            </a:r>
            <a:endParaRPr lang="en-GB" sz="2400" b="1" dirty="0">
              <a:solidFill>
                <a:schemeClr val="tx2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07930F-93F3-0A43-8CF2-E1930E0DC284}"/>
              </a:ext>
            </a:extLst>
          </p:cNvPr>
          <p:cNvSpPr/>
          <p:nvPr/>
        </p:nvSpPr>
        <p:spPr>
          <a:xfrm>
            <a:off x="5045780" y="4282557"/>
            <a:ext cx="28167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product specialist</a:t>
            </a:r>
            <a:endParaRPr lang="en-GB" sz="2400" b="1" dirty="0">
              <a:solidFill>
                <a:schemeClr val="tx2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59E9593-07ED-8A44-AE27-0137131A4998}"/>
              </a:ext>
            </a:extLst>
          </p:cNvPr>
          <p:cNvSpPr/>
          <p:nvPr/>
        </p:nvSpPr>
        <p:spPr>
          <a:xfrm>
            <a:off x="3311507" y="1605299"/>
            <a:ext cx="26981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technical advisor</a:t>
            </a:r>
            <a:endParaRPr lang="en-GB" sz="2400" b="1" dirty="0">
              <a:solidFill>
                <a:schemeClr val="tx2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50B695C-AD3F-7149-8C3B-4FAF738A61FF}"/>
              </a:ext>
            </a:extLst>
          </p:cNvPr>
          <p:cNvSpPr/>
          <p:nvPr/>
        </p:nvSpPr>
        <p:spPr>
          <a:xfrm>
            <a:off x="1169664" y="4806940"/>
            <a:ext cx="24416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scientific writer</a:t>
            </a:r>
            <a:endParaRPr lang="en-GB" sz="2400" b="1" dirty="0">
              <a:solidFill>
                <a:schemeClr val="tx2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BBDD64-9615-A147-B1C1-6D87C3FBE327}"/>
              </a:ext>
            </a:extLst>
          </p:cNvPr>
          <p:cNvSpPr/>
          <p:nvPr/>
        </p:nvSpPr>
        <p:spPr>
          <a:xfrm>
            <a:off x="515129" y="3952699"/>
            <a:ext cx="27494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institute manager</a:t>
            </a:r>
            <a:endParaRPr lang="en-GB" sz="2400" b="1" dirty="0">
              <a:solidFill>
                <a:schemeClr val="tx2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389DEC6-89B9-3A4B-96B5-A6792B6150E8}"/>
              </a:ext>
            </a:extLst>
          </p:cNvPr>
          <p:cNvSpPr/>
          <p:nvPr/>
        </p:nvSpPr>
        <p:spPr>
          <a:xfrm>
            <a:off x="4683800" y="2225100"/>
            <a:ext cx="30043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project coordinator</a:t>
            </a:r>
            <a:endParaRPr lang="en-GB" sz="2400" b="1" dirty="0">
              <a:solidFill>
                <a:schemeClr val="tx2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F6E29CF-9DA9-A045-B4CB-DEE3B1E428E2}"/>
              </a:ext>
            </a:extLst>
          </p:cNvPr>
          <p:cNvSpPr/>
          <p:nvPr/>
        </p:nvSpPr>
        <p:spPr>
          <a:xfrm>
            <a:off x="6663445" y="3192604"/>
            <a:ext cx="21515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data scientist</a:t>
            </a:r>
            <a:endParaRPr lang="en-GB" sz="2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3982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Options for PhD graduates</a:t>
            </a:r>
            <a:endParaRPr lang="en-US" dirty="0"/>
          </a:p>
        </p:txBody>
      </p:sp>
      <p:sp>
        <p:nvSpPr>
          <p:cNvPr id="15" name="Title 6"/>
          <p:cNvSpPr txBox="1">
            <a:spLocks/>
          </p:cNvSpPr>
          <p:nvPr/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accent1"/>
                </a:solidFill>
                <a:latin typeface="Arial Bold"/>
                <a:ea typeface="+mj-ea"/>
                <a:cs typeface="Arial Bold"/>
              </a:defRPr>
            </a:lvl1pPr>
          </a:lstStyle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A72B4B-40DB-0042-B26B-97E5B74BA659}"/>
              </a:ext>
            </a:extLst>
          </p:cNvPr>
          <p:cNvSpPr/>
          <p:nvPr/>
        </p:nvSpPr>
        <p:spPr>
          <a:xfrm>
            <a:off x="836709" y="1994268"/>
            <a:ext cx="17395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consultant</a:t>
            </a:r>
            <a:endParaRPr lang="en-GB" sz="2400" b="1" dirty="0">
              <a:solidFill>
                <a:schemeClr val="tx2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BE0505-0FC1-5548-82A4-6F37852C37B6}"/>
              </a:ext>
            </a:extLst>
          </p:cNvPr>
          <p:cNvSpPr/>
          <p:nvPr/>
        </p:nvSpPr>
        <p:spPr>
          <a:xfrm>
            <a:off x="1706498" y="2713095"/>
            <a:ext cx="22525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policy advisor</a:t>
            </a:r>
            <a:endParaRPr lang="en-GB" sz="2400" b="1" dirty="0">
              <a:solidFill>
                <a:schemeClr val="tx2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313CECC-37F0-564A-922E-A6A11ECA23EB}"/>
              </a:ext>
            </a:extLst>
          </p:cNvPr>
          <p:cNvSpPr/>
          <p:nvPr/>
        </p:nvSpPr>
        <p:spPr>
          <a:xfrm>
            <a:off x="3516348" y="3431922"/>
            <a:ext cx="28392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research manager</a:t>
            </a:r>
            <a:endParaRPr lang="en-GB" sz="2400" b="1" dirty="0">
              <a:solidFill>
                <a:schemeClr val="tx2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07930F-93F3-0A43-8CF2-E1930E0DC284}"/>
              </a:ext>
            </a:extLst>
          </p:cNvPr>
          <p:cNvSpPr/>
          <p:nvPr/>
        </p:nvSpPr>
        <p:spPr>
          <a:xfrm>
            <a:off x="5045780" y="4282557"/>
            <a:ext cx="28167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product specialist</a:t>
            </a:r>
            <a:endParaRPr lang="en-GB" sz="2400" b="1" dirty="0">
              <a:solidFill>
                <a:schemeClr val="tx2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59E9593-07ED-8A44-AE27-0137131A4998}"/>
              </a:ext>
            </a:extLst>
          </p:cNvPr>
          <p:cNvSpPr/>
          <p:nvPr/>
        </p:nvSpPr>
        <p:spPr>
          <a:xfrm>
            <a:off x="3311507" y="1605299"/>
            <a:ext cx="26981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technical advisor</a:t>
            </a:r>
            <a:endParaRPr lang="en-GB" sz="2400" b="1" dirty="0">
              <a:solidFill>
                <a:schemeClr val="tx2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50B695C-AD3F-7149-8C3B-4FAF738A61FF}"/>
              </a:ext>
            </a:extLst>
          </p:cNvPr>
          <p:cNvSpPr/>
          <p:nvPr/>
        </p:nvSpPr>
        <p:spPr>
          <a:xfrm>
            <a:off x="1169664" y="4806940"/>
            <a:ext cx="24416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scientific writer</a:t>
            </a:r>
            <a:endParaRPr lang="en-GB" sz="2400" b="1" dirty="0">
              <a:solidFill>
                <a:schemeClr val="tx2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BBDD64-9615-A147-B1C1-6D87C3FBE327}"/>
              </a:ext>
            </a:extLst>
          </p:cNvPr>
          <p:cNvSpPr/>
          <p:nvPr/>
        </p:nvSpPr>
        <p:spPr>
          <a:xfrm>
            <a:off x="515129" y="3952699"/>
            <a:ext cx="27494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institute manager</a:t>
            </a:r>
            <a:endParaRPr lang="en-GB" sz="2400" b="1" dirty="0">
              <a:solidFill>
                <a:schemeClr val="tx2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389DEC6-89B9-3A4B-96B5-A6792B6150E8}"/>
              </a:ext>
            </a:extLst>
          </p:cNvPr>
          <p:cNvSpPr/>
          <p:nvPr/>
        </p:nvSpPr>
        <p:spPr>
          <a:xfrm>
            <a:off x="4683800" y="2225100"/>
            <a:ext cx="30043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project coordinator</a:t>
            </a:r>
            <a:endParaRPr lang="en-GB" sz="2400" b="1" dirty="0">
              <a:solidFill>
                <a:schemeClr val="tx2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09E49CC-6542-784A-ACA6-2E4394C3EC19}"/>
              </a:ext>
            </a:extLst>
          </p:cNvPr>
          <p:cNvSpPr/>
          <p:nvPr/>
        </p:nvSpPr>
        <p:spPr>
          <a:xfrm>
            <a:off x="4292992" y="2812119"/>
            <a:ext cx="29792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American Typewriter" panose="02090604020004020304" pitchFamily="18" charset="77"/>
              </a:rPr>
              <a:t>business developer</a:t>
            </a:r>
            <a:endParaRPr lang="en-GB" sz="2400" dirty="0">
              <a:solidFill>
                <a:schemeClr val="tx2"/>
              </a:solidFill>
              <a:latin typeface="American Typewriter" panose="02090604020004020304" pitchFamily="18" charset="77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5540E28-16B1-3042-A16D-71A9F641A8E3}"/>
              </a:ext>
            </a:extLst>
          </p:cNvPr>
          <p:cNvSpPr/>
          <p:nvPr/>
        </p:nvSpPr>
        <p:spPr>
          <a:xfrm>
            <a:off x="2390511" y="5332252"/>
            <a:ext cx="21739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American Typewriter" panose="02090604020004020304" pitchFamily="18" charset="77"/>
              </a:rPr>
              <a:t>entrepreneur</a:t>
            </a:r>
            <a:endParaRPr lang="en-GB" sz="2400" dirty="0">
              <a:solidFill>
                <a:schemeClr val="tx2"/>
              </a:solidFill>
              <a:latin typeface="American Typewriter" panose="02090604020004020304" pitchFamily="18" charset="77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DD66F42-E823-FA4E-9099-FAA9172B866D}"/>
              </a:ext>
            </a:extLst>
          </p:cNvPr>
          <p:cNvSpPr/>
          <p:nvPr/>
        </p:nvSpPr>
        <p:spPr>
          <a:xfrm>
            <a:off x="2797890" y="2219606"/>
            <a:ext cx="13043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American Typewriter" panose="02090604020004020304" pitchFamily="18" charset="77"/>
              </a:rPr>
              <a:t>teacher</a:t>
            </a:r>
            <a:endParaRPr lang="en-GB" sz="2400" dirty="0">
              <a:solidFill>
                <a:schemeClr val="tx2"/>
              </a:solidFill>
              <a:latin typeface="American Typewriter" panose="02090604020004020304" pitchFamily="18" charset="77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C9DE2A5-1A01-794D-8BB6-F4A9EFFED36B}"/>
              </a:ext>
            </a:extLst>
          </p:cNvPr>
          <p:cNvSpPr/>
          <p:nvPr/>
        </p:nvSpPr>
        <p:spPr>
          <a:xfrm>
            <a:off x="125027" y="3327138"/>
            <a:ext cx="27265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American Typewriter" panose="02090604020004020304" pitchFamily="18" charset="77"/>
              </a:rPr>
              <a:t>journal publisher</a:t>
            </a:r>
            <a:endParaRPr lang="en-GB" sz="2400" dirty="0">
              <a:solidFill>
                <a:schemeClr val="tx2"/>
              </a:solidFill>
              <a:latin typeface="American Typewriter" panose="02090604020004020304" pitchFamily="18" charset="77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1EA2839-1E13-6446-8933-87CF0EF74AC6}"/>
              </a:ext>
            </a:extLst>
          </p:cNvPr>
          <p:cNvSpPr/>
          <p:nvPr/>
        </p:nvSpPr>
        <p:spPr>
          <a:xfrm>
            <a:off x="434410" y="1269947"/>
            <a:ext cx="38233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American Typewriter" panose="02090604020004020304" pitchFamily="18" charset="77"/>
              </a:rPr>
              <a:t>scientific study manager</a:t>
            </a:r>
            <a:endParaRPr lang="en-GB" sz="2400" dirty="0">
              <a:solidFill>
                <a:schemeClr val="tx2"/>
              </a:solidFill>
              <a:latin typeface="American Typewriter" panose="02090604020004020304" pitchFamily="18" charset="77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D527745-6CD3-9242-B33C-0CD6A5BB15EF}"/>
              </a:ext>
            </a:extLst>
          </p:cNvPr>
          <p:cNvSpPr/>
          <p:nvPr/>
        </p:nvSpPr>
        <p:spPr>
          <a:xfrm>
            <a:off x="6663445" y="3179352"/>
            <a:ext cx="21515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data scientist</a:t>
            </a:r>
            <a:endParaRPr lang="en-GB" sz="2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6286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Options for PhD graduates</a:t>
            </a:r>
            <a:endParaRPr lang="en-US" dirty="0"/>
          </a:p>
        </p:txBody>
      </p:sp>
      <p:sp>
        <p:nvSpPr>
          <p:cNvPr id="15" name="Title 6"/>
          <p:cNvSpPr txBox="1">
            <a:spLocks/>
          </p:cNvSpPr>
          <p:nvPr/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accent1"/>
                </a:solidFill>
                <a:latin typeface="Arial Bold"/>
                <a:ea typeface="+mj-ea"/>
                <a:cs typeface="Arial Bold"/>
              </a:defRPr>
            </a:lvl1pPr>
          </a:lstStyle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A72B4B-40DB-0042-B26B-97E5B74BA659}"/>
              </a:ext>
            </a:extLst>
          </p:cNvPr>
          <p:cNvSpPr/>
          <p:nvPr/>
        </p:nvSpPr>
        <p:spPr>
          <a:xfrm>
            <a:off x="836709" y="1994268"/>
            <a:ext cx="17395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consultant</a:t>
            </a:r>
            <a:endParaRPr lang="en-GB" sz="2400" b="1" dirty="0">
              <a:solidFill>
                <a:schemeClr val="tx2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BE0505-0FC1-5548-82A4-6F37852C37B6}"/>
              </a:ext>
            </a:extLst>
          </p:cNvPr>
          <p:cNvSpPr/>
          <p:nvPr/>
        </p:nvSpPr>
        <p:spPr>
          <a:xfrm>
            <a:off x="1706498" y="2713095"/>
            <a:ext cx="22525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policy advisor</a:t>
            </a:r>
            <a:endParaRPr lang="en-GB" sz="2400" b="1" dirty="0">
              <a:solidFill>
                <a:schemeClr val="tx2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313CECC-37F0-564A-922E-A6A11ECA23EB}"/>
              </a:ext>
            </a:extLst>
          </p:cNvPr>
          <p:cNvSpPr/>
          <p:nvPr/>
        </p:nvSpPr>
        <p:spPr>
          <a:xfrm>
            <a:off x="3516348" y="3431922"/>
            <a:ext cx="28392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research manager</a:t>
            </a:r>
            <a:endParaRPr lang="en-GB" sz="2400" b="1" dirty="0">
              <a:solidFill>
                <a:schemeClr val="tx2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07930F-93F3-0A43-8CF2-E1930E0DC284}"/>
              </a:ext>
            </a:extLst>
          </p:cNvPr>
          <p:cNvSpPr/>
          <p:nvPr/>
        </p:nvSpPr>
        <p:spPr>
          <a:xfrm>
            <a:off x="5045780" y="4282557"/>
            <a:ext cx="28167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product specialist</a:t>
            </a:r>
            <a:endParaRPr lang="en-GB" sz="2400" b="1" dirty="0">
              <a:solidFill>
                <a:schemeClr val="tx2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59E9593-07ED-8A44-AE27-0137131A4998}"/>
              </a:ext>
            </a:extLst>
          </p:cNvPr>
          <p:cNvSpPr/>
          <p:nvPr/>
        </p:nvSpPr>
        <p:spPr>
          <a:xfrm>
            <a:off x="3311507" y="1605299"/>
            <a:ext cx="26981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technical advisor</a:t>
            </a:r>
            <a:endParaRPr lang="en-GB" sz="2400" b="1" dirty="0">
              <a:solidFill>
                <a:schemeClr val="tx2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50B695C-AD3F-7149-8C3B-4FAF738A61FF}"/>
              </a:ext>
            </a:extLst>
          </p:cNvPr>
          <p:cNvSpPr/>
          <p:nvPr/>
        </p:nvSpPr>
        <p:spPr>
          <a:xfrm>
            <a:off x="1169664" y="4806940"/>
            <a:ext cx="24416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scientific writer</a:t>
            </a:r>
            <a:endParaRPr lang="en-GB" sz="2400" b="1" dirty="0">
              <a:solidFill>
                <a:schemeClr val="tx2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BBDD64-9615-A147-B1C1-6D87C3FBE327}"/>
              </a:ext>
            </a:extLst>
          </p:cNvPr>
          <p:cNvSpPr/>
          <p:nvPr/>
        </p:nvSpPr>
        <p:spPr>
          <a:xfrm>
            <a:off x="515129" y="3952699"/>
            <a:ext cx="27494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institute manager</a:t>
            </a:r>
            <a:endParaRPr lang="en-GB" sz="2400" b="1" dirty="0">
              <a:solidFill>
                <a:schemeClr val="tx2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389DEC6-89B9-3A4B-96B5-A6792B6150E8}"/>
              </a:ext>
            </a:extLst>
          </p:cNvPr>
          <p:cNvSpPr/>
          <p:nvPr/>
        </p:nvSpPr>
        <p:spPr>
          <a:xfrm>
            <a:off x="4683800" y="2225100"/>
            <a:ext cx="30043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project coordinator</a:t>
            </a:r>
            <a:endParaRPr lang="en-GB" sz="2400" b="1" dirty="0">
              <a:solidFill>
                <a:schemeClr val="tx2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09E49CC-6542-784A-ACA6-2E4394C3EC19}"/>
              </a:ext>
            </a:extLst>
          </p:cNvPr>
          <p:cNvSpPr/>
          <p:nvPr/>
        </p:nvSpPr>
        <p:spPr>
          <a:xfrm>
            <a:off x="4292992" y="2812119"/>
            <a:ext cx="29792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American Typewriter" panose="02090604020004020304" pitchFamily="18" charset="77"/>
              </a:rPr>
              <a:t>business developer</a:t>
            </a:r>
            <a:endParaRPr lang="en-GB" sz="2400" dirty="0">
              <a:solidFill>
                <a:schemeClr val="tx2"/>
              </a:solidFill>
              <a:latin typeface="American Typewriter" panose="02090604020004020304" pitchFamily="18" charset="77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5540E28-16B1-3042-A16D-71A9F641A8E3}"/>
              </a:ext>
            </a:extLst>
          </p:cNvPr>
          <p:cNvSpPr/>
          <p:nvPr/>
        </p:nvSpPr>
        <p:spPr>
          <a:xfrm>
            <a:off x="2390511" y="5332252"/>
            <a:ext cx="21739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American Typewriter" panose="02090604020004020304" pitchFamily="18" charset="77"/>
              </a:rPr>
              <a:t>entrepreneur</a:t>
            </a:r>
            <a:endParaRPr lang="en-GB" sz="2400" dirty="0">
              <a:solidFill>
                <a:schemeClr val="tx2"/>
              </a:solidFill>
              <a:latin typeface="American Typewriter" panose="02090604020004020304" pitchFamily="18" charset="77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DD66F42-E823-FA4E-9099-FAA9172B866D}"/>
              </a:ext>
            </a:extLst>
          </p:cNvPr>
          <p:cNvSpPr/>
          <p:nvPr/>
        </p:nvSpPr>
        <p:spPr>
          <a:xfrm>
            <a:off x="2797890" y="2219606"/>
            <a:ext cx="13043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American Typewriter" panose="02090604020004020304" pitchFamily="18" charset="77"/>
              </a:rPr>
              <a:t>teacher</a:t>
            </a:r>
            <a:endParaRPr lang="en-GB" sz="2400" dirty="0">
              <a:solidFill>
                <a:schemeClr val="tx2"/>
              </a:solidFill>
              <a:latin typeface="American Typewriter" panose="02090604020004020304" pitchFamily="18" charset="77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C9DE2A5-1A01-794D-8BB6-F4A9EFFED36B}"/>
              </a:ext>
            </a:extLst>
          </p:cNvPr>
          <p:cNvSpPr/>
          <p:nvPr/>
        </p:nvSpPr>
        <p:spPr>
          <a:xfrm>
            <a:off x="125027" y="3327138"/>
            <a:ext cx="27265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American Typewriter" panose="02090604020004020304" pitchFamily="18" charset="77"/>
              </a:rPr>
              <a:t>journal publisher</a:t>
            </a:r>
            <a:endParaRPr lang="en-GB" sz="2400" dirty="0">
              <a:solidFill>
                <a:schemeClr val="tx2"/>
              </a:solidFill>
              <a:latin typeface="American Typewriter" panose="02090604020004020304" pitchFamily="18" charset="77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1EA2839-1E13-6446-8933-87CF0EF74AC6}"/>
              </a:ext>
            </a:extLst>
          </p:cNvPr>
          <p:cNvSpPr/>
          <p:nvPr/>
        </p:nvSpPr>
        <p:spPr>
          <a:xfrm>
            <a:off x="434410" y="1269947"/>
            <a:ext cx="38233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American Typewriter" panose="02090604020004020304" pitchFamily="18" charset="77"/>
              </a:rPr>
              <a:t>scientific study manager</a:t>
            </a:r>
            <a:endParaRPr lang="en-GB" sz="2400" dirty="0">
              <a:solidFill>
                <a:schemeClr val="tx2"/>
              </a:solidFill>
              <a:latin typeface="American Typewriter" panose="02090604020004020304" pitchFamily="18" charset="77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842A324-F8D4-454A-8750-DDEF3A402015}"/>
              </a:ext>
            </a:extLst>
          </p:cNvPr>
          <p:cNvSpPr/>
          <p:nvPr/>
        </p:nvSpPr>
        <p:spPr>
          <a:xfrm>
            <a:off x="5396018" y="1167889"/>
            <a:ext cx="21175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>
                <a:solidFill>
                  <a:schemeClr val="tx2"/>
                </a:solidFill>
                <a:latin typeface="Gill Sans MT" panose="020B0502020104020203" pitchFamily="34" charset="77"/>
              </a:rPr>
              <a:t>performing artist</a:t>
            </a:r>
            <a:endParaRPr lang="en-GB" sz="2400" i="1" dirty="0">
              <a:solidFill>
                <a:schemeClr val="tx2"/>
              </a:solidFill>
              <a:latin typeface="Gill Sans MT" panose="020B0502020104020203" pitchFamily="34" charset="77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3AF5172-6C87-2C43-BC9B-843C8F4B38E2}"/>
              </a:ext>
            </a:extLst>
          </p:cNvPr>
          <p:cNvSpPr/>
          <p:nvPr/>
        </p:nvSpPr>
        <p:spPr>
          <a:xfrm>
            <a:off x="2734148" y="4409773"/>
            <a:ext cx="16946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>
                <a:solidFill>
                  <a:schemeClr val="tx2"/>
                </a:solidFill>
                <a:latin typeface="Gill Sans MT" panose="020B0502020104020203" pitchFamily="34" charset="77"/>
              </a:rPr>
              <a:t>trainer/coach</a:t>
            </a:r>
            <a:endParaRPr lang="en-GB" sz="2400" i="1" dirty="0">
              <a:solidFill>
                <a:schemeClr val="tx2"/>
              </a:solidFill>
              <a:latin typeface="Gill Sans MT" panose="020B0502020104020203" pitchFamily="34" charset="77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7E9A43B-AC24-EC44-91ED-F7235AA1F506}"/>
              </a:ext>
            </a:extLst>
          </p:cNvPr>
          <p:cNvSpPr/>
          <p:nvPr/>
        </p:nvSpPr>
        <p:spPr>
          <a:xfrm>
            <a:off x="3665096" y="3889103"/>
            <a:ext cx="19623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>
                <a:solidFill>
                  <a:schemeClr val="tx2"/>
                </a:solidFill>
                <a:latin typeface="Gill Sans MT" panose="020B0502020104020203" pitchFamily="34" charset="77"/>
              </a:rPr>
              <a:t>patent attorney</a:t>
            </a:r>
            <a:endParaRPr lang="en-GB" sz="2400" i="1" dirty="0">
              <a:solidFill>
                <a:schemeClr val="tx2"/>
              </a:solidFill>
              <a:latin typeface="Gill Sans MT" panose="020B0502020104020203" pitchFamily="34" charset="77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FA32DF7-FBEF-A949-B0FE-779D8490F7AE}"/>
              </a:ext>
            </a:extLst>
          </p:cNvPr>
          <p:cNvSpPr/>
          <p:nvPr/>
        </p:nvSpPr>
        <p:spPr>
          <a:xfrm>
            <a:off x="6367739" y="3557970"/>
            <a:ext cx="2219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>
                <a:solidFill>
                  <a:schemeClr val="tx2"/>
                </a:solidFill>
                <a:latin typeface="Gill Sans MT" panose="020B0502020104020203" pitchFamily="34" charset="77"/>
              </a:rPr>
              <a:t>software engineer</a:t>
            </a:r>
            <a:endParaRPr lang="en-GB" sz="2400" i="1" dirty="0">
              <a:solidFill>
                <a:schemeClr val="tx2"/>
              </a:solidFill>
              <a:latin typeface="Gill Sans MT" panose="020B0502020104020203" pitchFamily="34" charset="77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6D2D323-4A48-FB45-A6B9-938F333FB763}"/>
              </a:ext>
            </a:extLst>
          </p:cNvPr>
          <p:cNvSpPr/>
          <p:nvPr/>
        </p:nvSpPr>
        <p:spPr>
          <a:xfrm>
            <a:off x="3939124" y="4792889"/>
            <a:ext cx="21616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>
                <a:solidFill>
                  <a:schemeClr val="tx2"/>
                </a:solidFill>
                <a:latin typeface="Gill Sans MT" panose="020B0502020104020203" pitchFamily="34" charset="77"/>
              </a:rPr>
              <a:t>grant coordinator</a:t>
            </a:r>
            <a:endParaRPr lang="en-GB" sz="2400" i="1" dirty="0">
              <a:solidFill>
                <a:schemeClr val="tx2"/>
              </a:solidFill>
              <a:latin typeface="Gill Sans MT" panose="020B0502020104020203" pitchFamily="34" charset="77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42FA364-1915-7D4A-951A-7F948980804C}"/>
              </a:ext>
            </a:extLst>
          </p:cNvPr>
          <p:cNvSpPr/>
          <p:nvPr/>
        </p:nvSpPr>
        <p:spPr>
          <a:xfrm>
            <a:off x="6663445" y="3179352"/>
            <a:ext cx="21515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data scientist</a:t>
            </a:r>
            <a:endParaRPr lang="en-GB" sz="2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9655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Options for PhD graduates</a:t>
            </a:r>
            <a:endParaRPr lang="en-US" dirty="0"/>
          </a:p>
        </p:txBody>
      </p:sp>
      <p:sp>
        <p:nvSpPr>
          <p:cNvPr id="15" name="Title 6"/>
          <p:cNvSpPr txBox="1">
            <a:spLocks/>
          </p:cNvSpPr>
          <p:nvPr/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accent1"/>
                </a:solidFill>
                <a:latin typeface="Arial Bold"/>
                <a:ea typeface="+mj-ea"/>
                <a:cs typeface="Arial Bold"/>
              </a:defRPr>
            </a:lvl1pPr>
          </a:lstStyle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A72B4B-40DB-0042-B26B-97E5B74BA659}"/>
              </a:ext>
            </a:extLst>
          </p:cNvPr>
          <p:cNvSpPr/>
          <p:nvPr/>
        </p:nvSpPr>
        <p:spPr>
          <a:xfrm>
            <a:off x="836709" y="1994268"/>
            <a:ext cx="17395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consultant</a:t>
            </a:r>
            <a:endParaRPr lang="en-GB" sz="2400" b="1" dirty="0">
              <a:solidFill>
                <a:schemeClr val="tx2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BE0505-0FC1-5548-82A4-6F37852C37B6}"/>
              </a:ext>
            </a:extLst>
          </p:cNvPr>
          <p:cNvSpPr/>
          <p:nvPr/>
        </p:nvSpPr>
        <p:spPr>
          <a:xfrm>
            <a:off x="1706498" y="2713095"/>
            <a:ext cx="22525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policy advisor</a:t>
            </a:r>
            <a:endParaRPr lang="en-GB" sz="2400" b="1" dirty="0">
              <a:solidFill>
                <a:schemeClr val="tx2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313CECC-37F0-564A-922E-A6A11ECA23EB}"/>
              </a:ext>
            </a:extLst>
          </p:cNvPr>
          <p:cNvSpPr/>
          <p:nvPr/>
        </p:nvSpPr>
        <p:spPr>
          <a:xfrm>
            <a:off x="3516348" y="3431922"/>
            <a:ext cx="28392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research manager</a:t>
            </a:r>
            <a:endParaRPr lang="en-GB" sz="2400" b="1" dirty="0">
              <a:solidFill>
                <a:schemeClr val="tx2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07930F-93F3-0A43-8CF2-E1930E0DC284}"/>
              </a:ext>
            </a:extLst>
          </p:cNvPr>
          <p:cNvSpPr/>
          <p:nvPr/>
        </p:nvSpPr>
        <p:spPr>
          <a:xfrm>
            <a:off x="5045780" y="4282557"/>
            <a:ext cx="28167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product specialist</a:t>
            </a:r>
            <a:endParaRPr lang="en-GB" sz="2400" b="1" dirty="0">
              <a:solidFill>
                <a:schemeClr val="tx2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59E9593-07ED-8A44-AE27-0137131A4998}"/>
              </a:ext>
            </a:extLst>
          </p:cNvPr>
          <p:cNvSpPr/>
          <p:nvPr/>
        </p:nvSpPr>
        <p:spPr>
          <a:xfrm>
            <a:off x="3311507" y="1605299"/>
            <a:ext cx="26981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technical advisor</a:t>
            </a:r>
            <a:endParaRPr lang="en-GB" sz="2400" b="1" dirty="0">
              <a:solidFill>
                <a:schemeClr val="tx2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50B695C-AD3F-7149-8C3B-4FAF738A61FF}"/>
              </a:ext>
            </a:extLst>
          </p:cNvPr>
          <p:cNvSpPr/>
          <p:nvPr/>
        </p:nvSpPr>
        <p:spPr>
          <a:xfrm>
            <a:off x="1169664" y="4806940"/>
            <a:ext cx="24416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scientific writer</a:t>
            </a:r>
            <a:endParaRPr lang="en-GB" sz="2400" b="1" dirty="0">
              <a:solidFill>
                <a:schemeClr val="tx2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BBDD64-9615-A147-B1C1-6D87C3FBE327}"/>
              </a:ext>
            </a:extLst>
          </p:cNvPr>
          <p:cNvSpPr/>
          <p:nvPr/>
        </p:nvSpPr>
        <p:spPr>
          <a:xfrm>
            <a:off x="515129" y="3952699"/>
            <a:ext cx="27494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institute manager</a:t>
            </a:r>
            <a:endParaRPr lang="en-GB" sz="2400" b="1" dirty="0">
              <a:solidFill>
                <a:schemeClr val="tx2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389DEC6-89B9-3A4B-96B5-A6792B6150E8}"/>
              </a:ext>
            </a:extLst>
          </p:cNvPr>
          <p:cNvSpPr/>
          <p:nvPr/>
        </p:nvSpPr>
        <p:spPr>
          <a:xfrm>
            <a:off x="4683800" y="2225100"/>
            <a:ext cx="30043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project coordinator</a:t>
            </a:r>
            <a:endParaRPr lang="en-GB" sz="2400" b="1" dirty="0">
              <a:solidFill>
                <a:schemeClr val="tx2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09E49CC-6542-784A-ACA6-2E4394C3EC19}"/>
              </a:ext>
            </a:extLst>
          </p:cNvPr>
          <p:cNvSpPr/>
          <p:nvPr/>
        </p:nvSpPr>
        <p:spPr>
          <a:xfrm>
            <a:off x="4292992" y="2812119"/>
            <a:ext cx="29792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American Typewriter" panose="02090604020004020304" pitchFamily="18" charset="77"/>
              </a:rPr>
              <a:t>business developer</a:t>
            </a:r>
            <a:endParaRPr lang="en-GB" sz="2400" dirty="0">
              <a:solidFill>
                <a:schemeClr val="tx2"/>
              </a:solidFill>
              <a:latin typeface="American Typewriter" panose="02090604020004020304" pitchFamily="18" charset="77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5540E28-16B1-3042-A16D-71A9F641A8E3}"/>
              </a:ext>
            </a:extLst>
          </p:cNvPr>
          <p:cNvSpPr/>
          <p:nvPr/>
        </p:nvSpPr>
        <p:spPr>
          <a:xfrm>
            <a:off x="2390511" y="5332252"/>
            <a:ext cx="21739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American Typewriter" panose="02090604020004020304" pitchFamily="18" charset="77"/>
              </a:rPr>
              <a:t>entrepreneur</a:t>
            </a:r>
            <a:endParaRPr lang="en-GB" sz="2400" dirty="0">
              <a:solidFill>
                <a:schemeClr val="tx2"/>
              </a:solidFill>
              <a:latin typeface="American Typewriter" panose="02090604020004020304" pitchFamily="18" charset="77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DD66F42-E823-FA4E-9099-FAA9172B866D}"/>
              </a:ext>
            </a:extLst>
          </p:cNvPr>
          <p:cNvSpPr/>
          <p:nvPr/>
        </p:nvSpPr>
        <p:spPr>
          <a:xfrm>
            <a:off x="2797890" y="2219606"/>
            <a:ext cx="13043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American Typewriter" panose="02090604020004020304" pitchFamily="18" charset="77"/>
              </a:rPr>
              <a:t>teacher</a:t>
            </a:r>
            <a:endParaRPr lang="en-GB" sz="2400" dirty="0">
              <a:solidFill>
                <a:schemeClr val="tx2"/>
              </a:solidFill>
              <a:latin typeface="American Typewriter" panose="02090604020004020304" pitchFamily="18" charset="77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C9DE2A5-1A01-794D-8BB6-F4A9EFFED36B}"/>
              </a:ext>
            </a:extLst>
          </p:cNvPr>
          <p:cNvSpPr/>
          <p:nvPr/>
        </p:nvSpPr>
        <p:spPr>
          <a:xfrm>
            <a:off x="125027" y="3327138"/>
            <a:ext cx="27265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American Typewriter" panose="02090604020004020304" pitchFamily="18" charset="77"/>
              </a:rPr>
              <a:t>journal publisher</a:t>
            </a:r>
            <a:endParaRPr lang="en-GB" sz="2400" dirty="0">
              <a:solidFill>
                <a:schemeClr val="tx2"/>
              </a:solidFill>
              <a:latin typeface="American Typewriter" panose="02090604020004020304" pitchFamily="18" charset="77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1EA2839-1E13-6446-8933-87CF0EF74AC6}"/>
              </a:ext>
            </a:extLst>
          </p:cNvPr>
          <p:cNvSpPr/>
          <p:nvPr/>
        </p:nvSpPr>
        <p:spPr>
          <a:xfrm>
            <a:off x="434410" y="1269947"/>
            <a:ext cx="38233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American Typewriter" panose="02090604020004020304" pitchFamily="18" charset="77"/>
              </a:rPr>
              <a:t>scientific study manager</a:t>
            </a:r>
            <a:endParaRPr lang="en-GB" sz="2400" dirty="0">
              <a:solidFill>
                <a:schemeClr val="tx2"/>
              </a:solidFill>
              <a:latin typeface="American Typewriter" panose="02090604020004020304" pitchFamily="18" charset="77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842A324-F8D4-454A-8750-DDEF3A402015}"/>
              </a:ext>
            </a:extLst>
          </p:cNvPr>
          <p:cNvSpPr/>
          <p:nvPr/>
        </p:nvSpPr>
        <p:spPr>
          <a:xfrm>
            <a:off x="5396018" y="1167889"/>
            <a:ext cx="21175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>
                <a:solidFill>
                  <a:schemeClr val="tx2"/>
                </a:solidFill>
                <a:latin typeface="Gill Sans MT" panose="020B0502020104020203" pitchFamily="34" charset="77"/>
              </a:rPr>
              <a:t>performing artist</a:t>
            </a:r>
            <a:endParaRPr lang="en-GB" sz="2400" i="1" dirty="0">
              <a:solidFill>
                <a:schemeClr val="tx2"/>
              </a:solidFill>
              <a:latin typeface="Gill Sans MT" panose="020B0502020104020203" pitchFamily="34" charset="77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3AF5172-6C87-2C43-BC9B-843C8F4B38E2}"/>
              </a:ext>
            </a:extLst>
          </p:cNvPr>
          <p:cNvSpPr/>
          <p:nvPr/>
        </p:nvSpPr>
        <p:spPr>
          <a:xfrm>
            <a:off x="2734148" y="4409773"/>
            <a:ext cx="16946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>
                <a:solidFill>
                  <a:schemeClr val="tx2"/>
                </a:solidFill>
                <a:latin typeface="Gill Sans MT" panose="020B0502020104020203" pitchFamily="34" charset="77"/>
              </a:rPr>
              <a:t>trainer/coach</a:t>
            </a:r>
            <a:endParaRPr lang="en-GB" sz="2400" i="1" dirty="0">
              <a:solidFill>
                <a:schemeClr val="tx2"/>
              </a:solidFill>
              <a:latin typeface="Gill Sans MT" panose="020B0502020104020203" pitchFamily="34" charset="77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FA32DF7-FBEF-A949-B0FE-779D8490F7AE}"/>
              </a:ext>
            </a:extLst>
          </p:cNvPr>
          <p:cNvSpPr/>
          <p:nvPr/>
        </p:nvSpPr>
        <p:spPr>
          <a:xfrm>
            <a:off x="6367739" y="3557970"/>
            <a:ext cx="2219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>
                <a:solidFill>
                  <a:schemeClr val="tx2"/>
                </a:solidFill>
                <a:latin typeface="Gill Sans MT" panose="020B0502020104020203" pitchFamily="34" charset="77"/>
              </a:rPr>
              <a:t>software engineer</a:t>
            </a:r>
            <a:endParaRPr lang="en-GB" sz="2400" i="1" dirty="0">
              <a:solidFill>
                <a:schemeClr val="tx2"/>
              </a:solidFill>
              <a:latin typeface="Gill Sans MT" panose="020B0502020104020203" pitchFamily="34" charset="77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6D2D323-4A48-FB45-A6B9-938F333FB763}"/>
              </a:ext>
            </a:extLst>
          </p:cNvPr>
          <p:cNvSpPr/>
          <p:nvPr/>
        </p:nvSpPr>
        <p:spPr>
          <a:xfrm>
            <a:off x="3939124" y="4792889"/>
            <a:ext cx="21616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>
                <a:solidFill>
                  <a:schemeClr val="tx2"/>
                </a:solidFill>
                <a:latin typeface="Gill Sans MT" panose="020B0502020104020203" pitchFamily="34" charset="77"/>
              </a:rPr>
              <a:t>grant coordinator</a:t>
            </a:r>
            <a:endParaRPr lang="en-GB" sz="2400" i="1" dirty="0">
              <a:solidFill>
                <a:schemeClr val="tx2"/>
              </a:solidFill>
              <a:latin typeface="Gill Sans MT" panose="020B0502020104020203" pitchFamily="34" charset="77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E742217-A0AA-B848-994E-474C5FE7C134}"/>
              </a:ext>
            </a:extLst>
          </p:cNvPr>
          <p:cNvSpPr/>
          <p:nvPr/>
        </p:nvSpPr>
        <p:spPr>
          <a:xfrm>
            <a:off x="595371" y="4405434"/>
            <a:ext cx="13805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journalist</a:t>
            </a:r>
            <a:endParaRPr lang="en-GB" sz="2400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A0D1474-F87D-DA49-B93D-821E9FFEEA3B}"/>
              </a:ext>
            </a:extLst>
          </p:cNvPr>
          <p:cNvSpPr/>
          <p:nvPr/>
        </p:nvSpPr>
        <p:spPr>
          <a:xfrm>
            <a:off x="6289327" y="1708914"/>
            <a:ext cx="26885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innovation manager</a:t>
            </a:r>
            <a:endParaRPr lang="en-GB" sz="2400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D05C19D-EC11-D24E-9E3C-7E99FE7D21BC}"/>
              </a:ext>
            </a:extLst>
          </p:cNvPr>
          <p:cNvSpPr/>
          <p:nvPr/>
        </p:nvSpPr>
        <p:spPr>
          <a:xfrm>
            <a:off x="6663445" y="3179352"/>
            <a:ext cx="21515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data scientist</a:t>
            </a:r>
            <a:endParaRPr lang="en-GB" sz="2400" b="1" dirty="0">
              <a:solidFill>
                <a:schemeClr val="tx2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402B9B3-3C76-2E4D-A2D3-BE031DC87000}"/>
              </a:ext>
            </a:extLst>
          </p:cNvPr>
          <p:cNvSpPr/>
          <p:nvPr/>
        </p:nvSpPr>
        <p:spPr>
          <a:xfrm>
            <a:off x="50775" y="2378183"/>
            <a:ext cx="27829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programme</a:t>
            </a:r>
            <a:r>
              <a:rPr lang="en-US" sz="24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manager</a:t>
            </a:r>
            <a:endParaRPr lang="en-GB" sz="2400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8EF01F9-5C78-C848-BDAE-C67B2EB63791}"/>
              </a:ext>
            </a:extLst>
          </p:cNvPr>
          <p:cNvSpPr/>
          <p:nvPr/>
        </p:nvSpPr>
        <p:spPr>
          <a:xfrm>
            <a:off x="854618" y="1584663"/>
            <a:ext cx="19060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 leader</a:t>
            </a:r>
            <a:endParaRPr lang="en-GB" sz="2400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Rectangle 24">
            <a:extLst>
              <a:ext uri="{FF2B5EF4-FFF2-40B4-BE49-F238E27FC236}">
                <a16:creationId xmlns:a16="http://schemas.microsoft.com/office/drawing/2014/main" id="{AC48229A-55B1-4D36-AAA6-D323F27BBE67}"/>
              </a:ext>
            </a:extLst>
          </p:cNvPr>
          <p:cNvSpPr/>
          <p:nvPr/>
        </p:nvSpPr>
        <p:spPr>
          <a:xfrm>
            <a:off x="3665096" y="3889103"/>
            <a:ext cx="19623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>
                <a:solidFill>
                  <a:schemeClr val="tx2"/>
                </a:solidFill>
                <a:latin typeface="Gill Sans MT" panose="020B0502020104020203" pitchFamily="34" charset="77"/>
              </a:rPr>
              <a:t>patent attorney</a:t>
            </a:r>
            <a:endParaRPr lang="en-GB" sz="2400" i="1" dirty="0">
              <a:solidFill>
                <a:schemeClr val="tx2"/>
              </a:solidFill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286531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Options for PhD graduates</a:t>
            </a:r>
            <a:endParaRPr lang="en-US" dirty="0"/>
          </a:p>
        </p:txBody>
      </p:sp>
      <p:sp>
        <p:nvSpPr>
          <p:cNvPr id="15" name="Title 6"/>
          <p:cNvSpPr txBox="1">
            <a:spLocks/>
          </p:cNvSpPr>
          <p:nvPr/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accent1"/>
                </a:solidFill>
                <a:latin typeface="Arial Bold"/>
                <a:ea typeface="+mj-ea"/>
                <a:cs typeface="Arial Bold"/>
              </a:defRPr>
            </a:lvl1pPr>
          </a:lstStyle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A72B4B-40DB-0042-B26B-97E5B74BA659}"/>
              </a:ext>
            </a:extLst>
          </p:cNvPr>
          <p:cNvSpPr/>
          <p:nvPr/>
        </p:nvSpPr>
        <p:spPr>
          <a:xfrm>
            <a:off x="836709" y="1994268"/>
            <a:ext cx="17395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consultant</a:t>
            </a:r>
            <a:endParaRPr lang="en-GB" sz="2400" b="1" dirty="0">
              <a:solidFill>
                <a:schemeClr val="tx2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BE0505-0FC1-5548-82A4-6F37852C37B6}"/>
              </a:ext>
            </a:extLst>
          </p:cNvPr>
          <p:cNvSpPr/>
          <p:nvPr/>
        </p:nvSpPr>
        <p:spPr>
          <a:xfrm>
            <a:off x="1706498" y="2713095"/>
            <a:ext cx="22525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policy advisor</a:t>
            </a:r>
            <a:endParaRPr lang="en-GB" sz="2400" b="1" dirty="0">
              <a:solidFill>
                <a:schemeClr val="tx2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313CECC-37F0-564A-922E-A6A11ECA23EB}"/>
              </a:ext>
            </a:extLst>
          </p:cNvPr>
          <p:cNvSpPr/>
          <p:nvPr/>
        </p:nvSpPr>
        <p:spPr>
          <a:xfrm>
            <a:off x="3516348" y="3431922"/>
            <a:ext cx="28392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research manager</a:t>
            </a:r>
            <a:endParaRPr lang="en-GB" sz="2400" b="1" dirty="0">
              <a:solidFill>
                <a:schemeClr val="tx2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07930F-93F3-0A43-8CF2-E1930E0DC284}"/>
              </a:ext>
            </a:extLst>
          </p:cNvPr>
          <p:cNvSpPr/>
          <p:nvPr/>
        </p:nvSpPr>
        <p:spPr>
          <a:xfrm>
            <a:off x="5045780" y="4282557"/>
            <a:ext cx="28167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product specialist</a:t>
            </a:r>
            <a:endParaRPr lang="en-GB" sz="2400" b="1" dirty="0">
              <a:solidFill>
                <a:schemeClr val="tx2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59E9593-07ED-8A44-AE27-0137131A4998}"/>
              </a:ext>
            </a:extLst>
          </p:cNvPr>
          <p:cNvSpPr/>
          <p:nvPr/>
        </p:nvSpPr>
        <p:spPr>
          <a:xfrm>
            <a:off x="3311507" y="1605299"/>
            <a:ext cx="26981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technical advisor</a:t>
            </a:r>
            <a:endParaRPr lang="en-GB" sz="2400" b="1" dirty="0">
              <a:solidFill>
                <a:schemeClr val="tx2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50B695C-AD3F-7149-8C3B-4FAF738A61FF}"/>
              </a:ext>
            </a:extLst>
          </p:cNvPr>
          <p:cNvSpPr/>
          <p:nvPr/>
        </p:nvSpPr>
        <p:spPr>
          <a:xfrm>
            <a:off x="1169664" y="4806940"/>
            <a:ext cx="24416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scientific writer</a:t>
            </a:r>
            <a:endParaRPr lang="en-GB" sz="2400" b="1" dirty="0">
              <a:solidFill>
                <a:schemeClr val="tx2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BBDD64-9615-A147-B1C1-6D87C3FBE327}"/>
              </a:ext>
            </a:extLst>
          </p:cNvPr>
          <p:cNvSpPr/>
          <p:nvPr/>
        </p:nvSpPr>
        <p:spPr>
          <a:xfrm>
            <a:off x="515129" y="3952699"/>
            <a:ext cx="27494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institute manager</a:t>
            </a:r>
            <a:endParaRPr lang="en-GB" sz="2400" b="1" dirty="0">
              <a:solidFill>
                <a:schemeClr val="tx2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389DEC6-89B9-3A4B-96B5-A6792B6150E8}"/>
              </a:ext>
            </a:extLst>
          </p:cNvPr>
          <p:cNvSpPr/>
          <p:nvPr/>
        </p:nvSpPr>
        <p:spPr>
          <a:xfrm>
            <a:off x="4683800" y="2225100"/>
            <a:ext cx="30043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project coordinator</a:t>
            </a:r>
            <a:endParaRPr lang="en-GB" sz="2400" b="1" dirty="0">
              <a:solidFill>
                <a:schemeClr val="tx2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09E49CC-6542-784A-ACA6-2E4394C3EC19}"/>
              </a:ext>
            </a:extLst>
          </p:cNvPr>
          <p:cNvSpPr/>
          <p:nvPr/>
        </p:nvSpPr>
        <p:spPr>
          <a:xfrm>
            <a:off x="4292992" y="2812119"/>
            <a:ext cx="29792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American Typewriter" panose="02090604020004020304" pitchFamily="18" charset="77"/>
              </a:rPr>
              <a:t>business developer</a:t>
            </a:r>
            <a:endParaRPr lang="en-GB" sz="2400" dirty="0">
              <a:solidFill>
                <a:schemeClr val="tx2"/>
              </a:solidFill>
              <a:latin typeface="American Typewriter" panose="02090604020004020304" pitchFamily="18" charset="77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5540E28-16B1-3042-A16D-71A9F641A8E3}"/>
              </a:ext>
            </a:extLst>
          </p:cNvPr>
          <p:cNvSpPr/>
          <p:nvPr/>
        </p:nvSpPr>
        <p:spPr>
          <a:xfrm>
            <a:off x="2390511" y="5332252"/>
            <a:ext cx="21739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American Typewriter" panose="02090604020004020304" pitchFamily="18" charset="77"/>
              </a:rPr>
              <a:t>entrepreneur</a:t>
            </a:r>
            <a:endParaRPr lang="en-GB" sz="2400" dirty="0">
              <a:solidFill>
                <a:schemeClr val="tx2"/>
              </a:solidFill>
              <a:latin typeface="American Typewriter" panose="02090604020004020304" pitchFamily="18" charset="77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DD66F42-E823-FA4E-9099-FAA9172B866D}"/>
              </a:ext>
            </a:extLst>
          </p:cNvPr>
          <p:cNvSpPr/>
          <p:nvPr/>
        </p:nvSpPr>
        <p:spPr>
          <a:xfrm>
            <a:off x="2797890" y="2219606"/>
            <a:ext cx="13043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American Typewriter" panose="02090604020004020304" pitchFamily="18" charset="77"/>
              </a:rPr>
              <a:t>teacher</a:t>
            </a:r>
            <a:endParaRPr lang="en-GB" sz="2400" dirty="0">
              <a:solidFill>
                <a:schemeClr val="tx2"/>
              </a:solidFill>
              <a:latin typeface="American Typewriter" panose="02090604020004020304" pitchFamily="18" charset="77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C9DE2A5-1A01-794D-8BB6-F4A9EFFED36B}"/>
              </a:ext>
            </a:extLst>
          </p:cNvPr>
          <p:cNvSpPr/>
          <p:nvPr/>
        </p:nvSpPr>
        <p:spPr>
          <a:xfrm>
            <a:off x="125027" y="3327138"/>
            <a:ext cx="27265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American Typewriter" panose="02090604020004020304" pitchFamily="18" charset="77"/>
              </a:rPr>
              <a:t>journal publisher</a:t>
            </a:r>
            <a:endParaRPr lang="en-GB" sz="2400" dirty="0">
              <a:solidFill>
                <a:schemeClr val="tx2"/>
              </a:solidFill>
              <a:latin typeface="American Typewriter" panose="02090604020004020304" pitchFamily="18" charset="77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1EA2839-1E13-6446-8933-87CF0EF74AC6}"/>
              </a:ext>
            </a:extLst>
          </p:cNvPr>
          <p:cNvSpPr/>
          <p:nvPr/>
        </p:nvSpPr>
        <p:spPr>
          <a:xfrm>
            <a:off x="434410" y="1269947"/>
            <a:ext cx="38233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American Typewriter" panose="02090604020004020304" pitchFamily="18" charset="77"/>
              </a:rPr>
              <a:t>scientific study manager</a:t>
            </a:r>
            <a:endParaRPr lang="en-GB" sz="2400" dirty="0">
              <a:solidFill>
                <a:schemeClr val="tx2"/>
              </a:solidFill>
              <a:latin typeface="American Typewriter" panose="02090604020004020304" pitchFamily="18" charset="77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842A324-F8D4-454A-8750-DDEF3A402015}"/>
              </a:ext>
            </a:extLst>
          </p:cNvPr>
          <p:cNvSpPr/>
          <p:nvPr/>
        </p:nvSpPr>
        <p:spPr>
          <a:xfrm>
            <a:off x="5396018" y="1167889"/>
            <a:ext cx="21175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>
                <a:solidFill>
                  <a:schemeClr val="tx2"/>
                </a:solidFill>
                <a:latin typeface="Gill Sans MT" panose="020B0502020104020203" pitchFamily="34" charset="77"/>
              </a:rPr>
              <a:t>performing artist</a:t>
            </a:r>
            <a:endParaRPr lang="en-GB" sz="2400" i="1" dirty="0">
              <a:solidFill>
                <a:schemeClr val="tx2"/>
              </a:solidFill>
              <a:latin typeface="Gill Sans MT" panose="020B0502020104020203" pitchFamily="34" charset="77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3AF5172-6C87-2C43-BC9B-843C8F4B38E2}"/>
              </a:ext>
            </a:extLst>
          </p:cNvPr>
          <p:cNvSpPr/>
          <p:nvPr/>
        </p:nvSpPr>
        <p:spPr>
          <a:xfrm>
            <a:off x="2734148" y="4409773"/>
            <a:ext cx="16946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>
                <a:solidFill>
                  <a:schemeClr val="tx2"/>
                </a:solidFill>
                <a:latin typeface="Gill Sans MT" panose="020B0502020104020203" pitchFamily="34" charset="77"/>
              </a:rPr>
              <a:t>trainer/coach</a:t>
            </a:r>
            <a:endParaRPr lang="en-GB" sz="2400" i="1" dirty="0">
              <a:solidFill>
                <a:schemeClr val="tx2"/>
              </a:solidFill>
              <a:latin typeface="Gill Sans MT" panose="020B0502020104020203" pitchFamily="34" charset="77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FA32DF7-FBEF-A949-B0FE-779D8490F7AE}"/>
              </a:ext>
            </a:extLst>
          </p:cNvPr>
          <p:cNvSpPr/>
          <p:nvPr/>
        </p:nvSpPr>
        <p:spPr>
          <a:xfrm>
            <a:off x="6367739" y="3557970"/>
            <a:ext cx="2219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>
                <a:solidFill>
                  <a:schemeClr val="tx2"/>
                </a:solidFill>
                <a:latin typeface="Gill Sans MT" panose="020B0502020104020203" pitchFamily="34" charset="77"/>
              </a:rPr>
              <a:t>software engineer</a:t>
            </a:r>
            <a:endParaRPr lang="en-GB" sz="2400" i="1" dirty="0">
              <a:solidFill>
                <a:schemeClr val="tx2"/>
              </a:solidFill>
              <a:latin typeface="Gill Sans MT" panose="020B0502020104020203" pitchFamily="34" charset="77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6D2D323-4A48-FB45-A6B9-938F333FB763}"/>
              </a:ext>
            </a:extLst>
          </p:cNvPr>
          <p:cNvSpPr/>
          <p:nvPr/>
        </p:nvSpPr>
        <p:spPr>
          <a:xfrm>
            <a:off x="3939124" y="4792889"/>
            <a:ext cx="21616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>
                <a:solidFill>
                  <a:schemeClr val="tx2"/>
                </a:solidFill>
                <a:latin typeface="Gill Sans MT" panose="020B0502020104020203" pitchFamily="34" charset="77"/>
              </a:rPr>
              <a:t>grant coordinator</a:t>
            </a:r>
            <a:endParaRPr lang="en-GB" sz="2400" i="1" dirty="0">
              <a:solidFill>
                <a:schemeClr val="tx2"/>
              </a:solidFill>
              <a:latin typeface="Gill Sans MT" panose="020B0502020104020203" pitchFamily="34" charset="77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E742217-A0AA-B848-994E-474C5FE7C134}"/>
              </a:ext>
            </a:extLst>
          </p:cNvPr>
          <p:cNvSpPr/>
          <p:nvPr/>
        </p:nvSpPr>
        <p:spPr>
          <a:xfrm>
            <a:off x="595371" y="4405434"/>
            <a:ext cx="13805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journalist</a:t>
            </a:r>
            <a:endParaRPr lang="en-GB" sz="2400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A0D1474-F87D-DA49-B93D-821E9FFEEA3B}"/>
              </a:ext>
            </a:extLst>
          </p:cNvPr>
          <p:cNvSpPr/>
          <p:nvPr/>
        </p:nvSpPr>
        <p:spPr>
          <a:xfrm>
            <a:off x="6289327" y="1708914"/>
            <a:ext cx="26885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innovation manager</a:t>
            </a:r>
            <a:endParaRPr lang="en-GB" sz="2400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D05C19D-EC11-D24E-9E3C-7E99FE7D21BC}"/>
              </a:ext>
            </a:extLst>
          </p:cNvPr>
          <p:cNvSpPr/>
          <p:nvPr/>
        </p:nvSpPr>
        <p:spPr>
          <a:xfrm>
            <a:off x="6663445" y="3179352"/>
            <a:ext cx="21515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data scientist</a:t>
            </a:r>
            <a:endParaRPr lang="en-GB" sz="2400" b="1" dirty="0">
              <a:solidFill>
                <a:schemeClr val="tx2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402B9B3-3C76-2E4D-A2D3-BE031DC87000}"/>
              </a:ext>
            </a:extLst>
          </p:cNvPr>
          <p:cNvSpPr/>
          <p:nvPr/>
        </p:nvSpPr>
        <p:spPr>
          <a:xfrm>
            <a:off x="50775" y="2378183"/>
            <a:ext cx="27829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programme</a:t>
            </a:r>
            <a:r>
              <a:rPr lang="en-US" sz="24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manager</a:t>
            </a:r>
            <a:endParaRPr lang="en-GB" sz="2400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8EF01F9-5C78-C848-BDAE-C67B2EB63791}"/>
              </a:ext>
            </a:extLst>
          </p:cNvPr>
          <p:cNvSpPr/>
          <p:nvPr/>
        </p:nvSpPr>
        <p:spPr>
          <a:xfrm>
            <a:off x="854618" y="1584663"/>
            <a:ext cx="19060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 leader</a:t>
            </a:r>
            <a:endParaRPr lang="en-GB" sz="2400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6BA61AB-FD27-AA4B-BB6A-03B4EFA02390}"/>
              </a:ext>
            </a:extLst>
          </p:cNvPr>
          <p:cNvSpPr/>
          <p:nvPr/>
        </p:nvSpPr>
        <p:spPr>
          <a:xfrm rot="18754932">
            <a:off x="2927898" y="2847842"/>
            <a:ext cx="20201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wine specialist</a:t>
            </a:r>
            <a:endParaRPr lang="en-GB" sz="2400" b="1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Rectangle 24">
            <a:extLst>
              <a:ext uri="{FF2B5EF4-FFF2-40B4-BE49-F238E27FC236}">
                <a16:creationId xmlns:a16="http://schemas.microsoft.com/office/drawing/2014/main" id="{2EB58B33-E2C6-41A6-9D33-3EC6A22101BE}"/>
              </a:ext>
            </a:extLst>
          </p:cNvPr>
          <p:cNvSpPr/>
          <p:nvPr/>
        </p:nvSpPr>
        <p:spPr>
          <a:xfrm>
            <a:off x="3665096" y="3889103"/>
            <a:ext cx="19623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>
                <a:solidFill>
                  <a:schemeClr val="tx2"/>
                </a:solidFill>
                <a:latin typeface="Gill Sans MT" panose="020B0502020104020203" pitchFamily="34" charset="77"/>
              </a:rPr>
              <a:t>patent attorney</a:t>
            </a:r>
            <a:endParaRPr lang="en-GB" sz="2400" i="1" dirty="0">
              <a:solidFill>
                <a:schemeClr val="tx2"/>
              </a:solidFill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3186290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Options for PhD graduates</a:t>
            </a:r>
            <a:endParaRPr lang="en-US" dirty="0"/>
          </a:p>
        </p:txBody>
      </p:sp>
      <p:sp>
        <p:nvSpPr>
          <p:cNvPr id="15" name="Title 6"/>
          <p:cNvSpPr txBox="1">
            <a:spLocks/>
          </p:cNvSpPr>
          <p:nvPr/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accent1"/>
                </a:solidFill>
                <a:latin typeface="Arial Bold"/>
                <a:ea typeface="+mj-ea"/>
                <a:cs typeface="Arial Bold"/>
              </a:defRPr>
            </a:lvl1pPr>
          </a:lstStyle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A72B4B-40DB-0042-B26B-97E5B74BA659}"/>
              </a:ext>
            </a:extLst>
          </p:cNvPr>
          <p:cNvSpPr/>
          <p:nvPr/>
        </p:nvSpPr>
        <p:spPr>
          <a:xfrm>
            <a:off x="836709" y="1994268"/>
            <a:ext cx="17395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consultant</a:t>
            </a:r>
            <a:endParaRPr lang="en-GB" sz="2400" b="1" dirty="0">
              <a:solidFill>
                <a:schemeClr val="tx2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BE0505-0FC1-5548-82A4-6F37852C37B6}"/>
              </a:ext>
            </a:extLst>
          </p:cNvPr>
          <p:cNvSpPr/>
          <p:nvPr/>
        </p:nvSpPr>
        <p:spPr>
          <a:xfrm>
            <a:off x="1706498" y="2713095"/>
            <a:ext cx="22525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policy advisor</a:t>
            </a:r>
            <a:endParaRPr lang="en-GB" sz="2400" b="1" dirty="0">
              <a:solidFill>
                <a:schemeClr val="tx2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313CECC-37F0-564A-922E-A6A11ECA23EB}"/>
              </a:ext>
            </a:extLst>
          </p:cNvPr>
          <p:cNvSpPr/>
          <p:nvPr/>
        </p:nvSpPr>
        <p:spPr>
          <a:xfrm>
            <a:off x="3516348" y="3431922"/>
            <a:ext cx="28392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research manager</a:t>
            </a:r>
            <a:endParaRPr lang="en-GB" sz="2400" b="1" dirty="0">
              <a:solidFill>
                <a:schemeClr val="tx2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07930F-93F3-0A43-8CF2-E1930E0DC284}"/>
              </a:ext>
            </a:extLst>
          </p:cNvPr>
          <p:cNvSpPr/>
          <p:nvPr/>
        </p:nvSpPr>
        <p:spPr>
          <a:xfrm>
            <a:off x="5045780" y="4282557"/>
            <a:ext cx="28167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product specialist</a:t>
            </a:r>
            <a:endParaRPr lang="en-GB" sz="2400" b="1" dirty="0">
              <a:solidFill>
                <a:schemeClr val="tx2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59E9593-07ED-8A44-AE27-0137131A4998}"/>
              </a:ext>
            </a:extLst>
          </p:cNvPr>
          <p:cNvSpPr/>
          <p:nvPr/>
        </p:nvSpPr>
        <p:spPr>
          <a:xfrm>
            <a:off x="3311507" y="1605299"/>
            <a:ext cx="26981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technical advisor</a:t>
            </a:r>
            <a:endParaRPr lang="en-GB" sz="2400" b="1" dirty="0">
              <a:solidFill>
                <a:schemeClr val="tx2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50B695C-AD3F-7149-8C3B-4FAF738A61FF}"/>
              </a:ext>
            </a:extLst>
          </p:cNvPr>
          <p:cNvSpPr/>
          <p:nvPr/>
        </p:nvSpPr>
        <p:spPr>
          <a:xfrm>
            <a:off x="1169664" y="4806940"/>
            <a:ext cx="24416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scientific writer</a:t>
            </a:r>
            <a:endParaRPr lang="en-GB" sz="2400" b="1" dirty="0">
              <a:solidFill>
                <a:schemeClr val="tx2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BBDD64-9615-A147-B1C1-6D87C3FBE327}"/>
              </a:ext>
            </a:extLst>
          </p:cNvPr>
          <p:cNvSpPr/>
          <p:nvPr/>
        </p:nvSpPr>
        <p:spPr>
          <a:xfrm>
            <a:off x="515129" y="3952699"/>
            <a:ext cx="27494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institute manager</a:t>
            </a:r>
            <a:endParaRPr lang="en-GB" sz="2400" b="1" dirty="0">
              <a:solidFill>
                <a:schemeClr val="tx2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389DEC6-89B9-3A4B-96B5-A6792B6150E8}"/>
              </a:ext>
            </a:extLst>
          </p:cNvPr>
          <p:cNvSpPr/>
          <p:nvPr/>
        </p:nvSpPr>
        <p:spPr>
          <a:xfrm>
            <a:off x="4683800" y="2225100"/>
            <a:ext cx="30043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project coordinator</a:t>
            </a:r>
            <a:endParaRPr lang="en-GB" sz="2400" b="1" dirty="0">
              <a:solidFill>
                <a:schemeClr val="tx2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09E49CC-6542-784A-ACA6-2E4394C3EC19}"/>
              </a:ext>
            </a:extLst>
          </p:cNvPr>
          <p:cNvSpPr/>
          <p:nvPr/>
        </p:nvSpPr>
        <p:spPr>
          <a:xfrm>
            <a:off x="4292992" y="2812119"/>
            <a:ext cx="29792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American Typewriter" panose="02090604020004020304" pitchFamily="18" charset="77"/>
              </a:rPr>
              <a:t>business developer</a:t>
            </a:r>
            <a:endParaRPr lang="en-GB" sz="2400" dirty="0">
              <a:solidFill>
                <a:schemeClr val="tx2"/>
              </a:solidFill>
              <a:latin typeface="American Typewriter" panose="02090604020004020304" pitchFamily="18" charset="77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5540E28-16B1-3042-A16D-71A9F641A8E3}"/>
              </a:ext>
            </a:extLst>
          </p:cNvPr>
          <p:cNvSpPr/>
          <p:nvPr/>
        </p:nvSpPr>
        <p:spPr>
          <a:xfrm>
            <a:off x="2390511" y="5332252"/>
            <a:ext cx="21739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American Typewriter" panose="02090604020004020304" pitchFamily="18" charset="77"/>
              </a:rPr>
              <a:t>entrepreneur</a:t>
            </a:r>
            <a:endParaRPr lang="en-GB" sz="2400" dirty="0">
              <a:solidFill>
                <a:schemeClr val="tx2"/>
              </a:solidFill>
              <a:latin typeface="American Typewriter" panose="02090604020004020304" pitchFamily="18" charset="77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DD66F42-E823-FA4E-9099-FAA9172B866D}"/>
              </a:ext>
            </a:extLst>
          </p:cNvPr>
          <p:cNvSpPr/>
          <p:nvPr/>
        </p:nvSpPr>
        <p:spPr>
          <a:xfrm>
            <a:off x="2797890" y="2219606"/>
            <a:ext cx="13043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American Typewriter" panose="02090604020004020304" pitchFamily="18" charset="77"/>
              </a:rPr>
              <a:t>teacher</a:t>
            </a:r>
            <a:endParaRPr lang="en-GB" sz="2400" dirty="0">
              <a:solidFill>
                <a:schemeClr val="tx2"/>
              </a:solidFill>
              <a:latin typeface="American Typewriter" panose="02090604020004020304" pitchFamily="18" charset="77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C9DE2A5-1A01-794D-8BB6-F4A9EFFED36B}"/>
              </a:ext>
            </a:extLst>
          </p:cNvPr>
          <p:cNvSpPr/>
          <p:nvPr/>
        </p:nvSpPr>
        <p:spPr>
          <a:xfrm>
            <a:off x="125027" y="3327138"/>
            <a:ext cx="27265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American Typewriter" panose="02090604020004020304" pitchFamily="18" charset="77"/>
              </a:rPr>
              <a:t>journal publisher</a:t>
            </a:r>
            <a:endParaRPr lang="en-GB" sz="2400" dirty="0">
              <a:solidFill>
                <a:schemeClr val="tx2"/>
              </a:solidFill>
              <a:latin typeface="American Typewriter" panose="02090604020004020304" pitchFamily="18" charset="77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1EA2839-1E13-6446-8933-87CF0EF74AC6}"/>
              </a:ext>
            </a:extLst>
          </p:cNvPr>
          <p:cNvSpPr/>
          <p:nvPr/>
        </p:nvSpPr>
        <p:spPr>
          <a:xfrm>
            <a:off x="434410" y="1269947"/>
            <a:ext cx="38233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American Typewriter" panose="02090604020004020304" pitchFamily="18" charset="77"/>
              </a:rPr>
              <a:t>scientific study manager</a:t>
            </a:r>
            <a:endParaRPr lang="en-GB" sz="2400" dirty="0">
              <a:solidFill>
                <a:schemeClr val="tx2"/>
              </a:solidFill>
              <a:latin typeface="American Typewriter" panose="02090604020004020304" pitchFamily="18" charset="77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842A324-F8D4-454A-8750-DDEF3A402015}"/>
              </a:ext>
            </a:extLst>
          </p:cNvPr>
          <p:cNvSpPr/>
          <p:nvPr/>
        </p:nvSpPr>
        <p:spPr>
          <a:xfrm>
            <a:off x="5396018" y="1167889"/>
            <a:ext cx="21175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>
                <a:solidFill>
                  <a:schemeClr val="tx2"/>
                </a:solidFill>
                <a:latin typeface="Gill Sans MT" panose="020B0502020104020203" pitchFamily="34" charset="77"/>
              </a:rPr>
              <a:t>performing artist</a:t>
            </a:r>
            <a:endParaRPr lang="en-GB" sz="2400" i="1" dirty="0">
              <a:solidFill>
                <a:schemeClr val="tx2"/>
              </a:solidFill>
              <a:latin typeface="Gill Sans MT" panose="020B0502020104020203" pitchFamily="34" charset="77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3AF5172-6C87-2C43-BC9B-843C8F4B38E2}"/>
              </a:ext>
            </a:extLst>
          </p:cNvPr>
          <p:cNvSpPr/>
          <p:nvPr/>
        </p:nvSpPr>
        <p:spPr>
          <a:xfrm>
            <a:off x="2734148" y="4409773"/>
            <a:ext cx="16946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>
                <a:solidFill>
                  <a:schemeClr val="tx2"/>
                </a:solidFill>
                <a:latin typeface="Gill Sans MT" panose="020B0502020104020203" pitchFamily="34" charset="77"/>
              </a:rPr>
              <a:t>trainer/coach</a:t>
            </a:r>
            <a:endParaRPr lang="en-GB" sz="2400" i="1" dirty="0">
              <a:solidFill>
                <a:schemeClr val="tx2"/>
              </a:solidFill>
              <a:latin typeface="Gill Sans MT" panose="020B0502020104020203" pitchFamily="34" charset="77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7E9A43B-AC24-EC44-91ED-F7235AA1F506}"/>
              </a:ext>
            </a:extLst>
          </p:cNvPr>
          <p:cNvSpPr/>
          <p:nvPr/>
        </p:nvSpPr>
        <p:spPr>
          <a:xfrm>
            <a:off x="3665096" y="3889103"/>
            <a:ext cx="19623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>
                <a:solidFill>
                  <a:schemeClr val="tx2"/>
                </a:solidFill>
                <a:latin typeface="Gill Sans MT" panose="020B0502020104020203" pitchFamily="34" charset="77"/>
              </a:rPr>
              <a:t>patent attorney</a:t>
            </a:r>
            <a:endParaRPr lang="en-GB" sz="2400" i="1" dirty="0">
              <a:solidFill>
                <a:schemeClr val="tx2"/>
              </a:solidFill>
              <a:latin typeface="Gill Sans MT" panose="020B0502020104020203" pitchFamily="34" charset="77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FA32DF7-FBEF-A949-B0FE-779D8490F7AE}"/>
              </a:ext>
            </a:extLst>
          </p:cNvPr>
          <p:cNvSpPr/>
          <p:nvPr/>
        </p:nvSpPr>
        <p:spPr>
          <a:xfrm>
            <a:off x="6367739" y="3557970"/>
            <a:ext cx="2219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>
                <a:solidFill>
                  <a:schemeClr val="tx2"/>
                </a:solidFill>
                <a:latin typeface="Gill Sans MT" panose="020B0502020104020203" pitchFamily="34" charset="77"/>
              </a:rPr>
              <a:t>software engineer</a:t>
            </a:r>
            <a:endParaRPr lang="en-GB" sz="2400" i="1" dirty="0">
              <a:solidFill>
                <a:schemeClr val="tx2"/>
              </a:solidFill>
              <a:latin typeface="Gill Sans MT" panose="020B0502020104020203" pitchFamily="34" charset="77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6D2D323-4A48-FB45-A6B9-938F333FB763}"/>
              </a:ext>
            </a:extLst>
          </p:cNvPr>
          <p:cNvSpPr/>
          <p:nvPr/>
        </p:nvSpPr>
        <p:spPr>
          <a:xfrm>
            <a:off x="3939124" y="4792889"/>
            <a:ext cx="21616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>
                <a:solidFill>
                  <a:schemeClr val="tx2"/>
                </a:solidFill>
                <a:latin typeface="Gill Sans MT" panose="020B0502020104020203" pitchFamily="34" charset="77"/>
              </a:rPr>
              <a:t>grant coordinator</a:t>
            </a:r>
            <a:endParaRPr lang="en-GB" sz="2400" i="1" dirty="0">
              <a:solidFill>
                <a:schemeClr val="tx2"/>
              </a:solidFill>
              <a:latin typeface="Gill Sans MT" panose="020B0502020104020203" pitchFamily="34" charset="77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E742217-A0AA-B848-994E-474C5FE7C134}"/>
              </a:ext>
            </a:extLst>
          </p:cNvPr>
          <p:cNvSpPr/>
          <p:nvPr/>
        </p:nvSpPr>
        <p:spPr>
          <a:xfrm>
            <a:off x="595371" y="4405434"/>
            <a:ext cx="13805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journalist</a:t>
            </a:r>
            <a:endParaRPr lang="en-GB" sz="2400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A0D1474-F87D-DA49-B93D-821E9FFEEA3B}"/>
              </a:ext>
            </a:extLst>
          </p:cNvPr>
          <p:cNvSpPr/>
          <p:nvPr/>
        </p:nvSpPr>
        <p:spPr>
          <a:xfrm>
            <a:off x="6289327" y="1708914"/>
            <a:ext cx="26885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innovation manager</a:t>
            </a:r>
            <a:endParaRPr lang="en-GB" sz="2400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D05C19D-EC11-D24E-9E3C-7E99FE7D21BC}"/>
              </a:ext>
            </a:extLst>
          </p:cNvPr>
          <p:cNvSpPr/>
          <p:nvPr/>
        </p:nvSpPr>
        <p:spPr>
          <a:xfrm>
            <a:off x="6663445" y="3179352"/>
            <a:ext cx="21515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data scientist</a:t>
            </a:r>
            <a:endParaRPr lang="en-GB" sz="2400" b="1" dirty="0">
              <a:solidFill>
                <a:schemeClr val="tx2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402B9B3-3C76-2E4D-A2D3-BE031DC87000}"/>
              </a:ext>
            </a:extLst>
          </p:cNvPr>
          <p:cNvSpPr/>
          <p:nvPr/>
        </p:nvSpPr>
        <p:spPr>
          <a:xfrm>
            <a:off x="50775" y="2378183"/>
            <a:ext cx="27829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programme</a:t>
            </a:r>
            <a:r>
              <a:rPr lang="en-US" sz="24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manager</a:t>
            </a:r>
            <a:endParaRPr lang="en-GB" sz="2400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8EF01F9-5C78-C848-BDAE-C67B2EB63791}"/>
              </a:ext>
            </a:extLst>
          </p:cNvPr>
          <p:cNvSpPr/>
          <p:nvPr/>
        </p:nvSpPr>
        <p:spPr>
          <a:xfrm>
            <a:off x="854618" y="1584663"/>
            <a:ext cx="19060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 leader</a:t>
            </a:r>
            <a:endParaRPr lang="en-GB" sz="2400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Content Placeholder 1">
            <a:extLst>
              <a:ext uri="{FF2B5EF4-FFF2-40B4-BE49-F238E27FC236}">
                <a16:creationId xmlns:a16="http://schemas.microsoft.com/office/drawing/2014/main" id="{AEDB5396-5409-2D40-9AA0-50A2BFCF50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75425" y="5133192"/>
            <a:ext cx="2424896" cy="351839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Too many options?!</a:t>
            </a:r>
          </a:p>
        </p:txBody>
      </p:sp>
      <p:sp>
        <p:nvSpPr>
          <p:cNvPr id="32" name="Lachebekje 12">
            <a:extLst>
              <a:ext uri="{FF2B5EF4-FFF2-40B4-BE49-F238E27FC236}">
                <a16:creationId xmlns:a16="http://schemas.microsoft.com/office/drawing/2014/main" id="{47135269-388A-D342-B002-4F0AE926AB72}"/>
              </a:ext>
            </a:extLst>
          </p:cNvPr>
          <p:cNvSpPr/>
          <p:nvPr/>
        </p:nvSpPr>
        <p:spPr>
          <a:xfrm>
            <a:off x="6465400" y="5612236"/>
            <a:ext cx="396091" cy="346763"/>
          </a:xfrm>
          <a:prstGeom prst="smileyFace">
            <a:avLst>
              <a:gd name="adj" fmla="val -4653"/>
            </a:avLst>
          </a:prstGeom>
          <a:solidFill>
            <a:srgbClr val="FFFF0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25CDD73-05F3-4468-840D-F335D406C1F3}"/>
              </a:ext>
            </a:extLst>
          </p:cNvPr>
          <p:cNvSpPr/>
          <p:nvPr/>
        </p:nvSpPr>
        <p:spPr>
          <a:xfrm rot="18754932">
            <a:off x="2927898" y="2847842"/>
            <a:ext cx="20201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wine specialist</a:t>
            </a:r>
            <a:endParaRPr lang="en-GB" sz="2400" b="1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5863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4C1ACF41-8B67-F740-BFE2-4CAA7D071E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29617" y="1975757"/>
            <a:ext cx="4485479" cy="381761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>
                <a:solidFill>
                  <a:srgbClr val="FF0000"/>
                </a:solidFill>
              </a:rPr>
              <a:t>Too many options?!</a:t>
            </a:r>
          </a:p>
          <a:p>
            <a:pPr marL="0" indent="0" algn="ctr"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b="1" dirty="0">
                <a:solidFill>
                  <a:srgbClr val="FF0000"/>
                </a:solidFill>
              </a:rPr>
              <a:t>Will I like it?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FF0000"/>
                </a:solidFill>
              </a:rPr>
              <a:t>Will I be good enough to be hired?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FF0000"/>
                </a:solidFill>
              </a:rPr>
              <a:t>Check more options…</a:t>
            </a:r>
          </a:p>
          <a:p>
            <a:pPr marL="0" indent="0" algn="ctr">
              <a:buNone/>
            </a:pP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Lachebekje 12">
            <a:extLst>
              <a:ext uri="{FF2B5EF4-FFF2-40B4-BE49-F238E27FC236}">
                <a16:creationId xmlns:a16="http://schemas.microsoft.com/office/drawing/2014/main" id="{00108BD5-23A5-7C4F-A142-9D99969506FF}"/>
              </a:ext>
            </a:extLst>
          </p:cNvPr>
          <p:cNvSpPr/>
          <p:nvPr/>
        </p:nvSpPr>
        <p:spPr>
          <a:xfrm>
            <a:off x="4080008" y="2484723"/>
            <a:ext cx="396091" cy="346763"/>
          </a:xfrm>
          <a:prstGeom prst="smileyFace">
            <a:avLst>
              <a:gd name="adj" fmla="val -4653"/>
            </a:avLst>
          </a:prstGeom>
          <a:solidFill>
            <a:srgbClr val="FFFF0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9">
            <a:extLst>
              <a:ext uri="{FF2B5EF4-FFF2-40B4-BE49-F238E27FC236}">
                <a16:creationId xmlns:a16="http://schemas.microsoft.com/office/drawing/2014/main" id="{915E8691-03BF-4541-8D63-EDA796D33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835743"/>
            <a:ext cx="8238319" cy="380586"/>
          </a:xfrm>
        </p:spPr>
        <p:txBody>
          <a:bodyPr/>
          <a:lstStyle/>
          <a:p>
            <a:r>
              <a:rPr lang="en-GB" dirty="0"/>
              <a:t>How do you take decisions</a:t>
            </a:r>
            <a:br>
              <a:rPr lang="en-GB" dirty="0"/>
            </a:br>
            <a:r>
              <a:rPr lang="en-GB" dirty="0"/>
              <a:t>regarding your professional future?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0201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achebekje 12">
            <a:extLst>
              <a:ext uri="{FF2B5EF4-FFF2-40B4-BE49-F238E27FC236}">
                <a16:creationId xmlns:a16="http://schemas.microsoft.com/office/drawing/2014/main" id="{00108BD5-23A5-7C4F-A142-9D99969506FF}"/>
              </a:ext>
            </a:extLst>
          </p:cNvPr>
          <p:cNvSpPr/>
          <p:nvPr/>
        </p:nvSpPr>
        <p:spPr>
          <a:xfrm>
            <a:off x="4080008" y="2484723"/>
            <a:ext cx="396091" cy="346763"/>
          </a:xfrm>
          <a:prstGeom prst="smileyFace">
            <a:avLst>
              <a:gd name="adj" fmla="val -4653"/>
            </a:avLst>
          </a:prstGeom>
          <a:solidFill>
            <a:srgbClr val="FFFF0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9">
            <a:extLst>
              <a:ext uri="{FF2B5EF4-FFF2-40B4-BE49-F238E27FC236}">
                <a16:creationId xmlns:a16="http://schemas.microsoft.com/office/drawing/2014/main" id="{915E8691-03BF-4541-8D63-EDA796D33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835743"/>
            <a:ext cx="8238319" cy="380586"/>
          </a:xfrm>
        </p:spPr>
        <p:txBody>
          <a:bodyPr/>
          <a:lstStyle/>
          <a:p>
            <a:r>
              <a:rPr lang="en-GB" dirty="0"/>
              <a:t>How do you take decisions</a:t>
            </a:r>
            <a:br>
              <a:rPr lang="en-GB" dirty="0"/>
            </a:br>
            <a:r>
              <a:rPr lang="en-GB" dirty="0"/>
              <a:t>regarding your professional future?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6B5BAF8-69AE-E343-869D-E4D84579DD8E}"/>
              </a:ext>
            </a:extLst>
          </p:cNvPr>
          <p:cNvSpPr/>
          <p:nvPr/>
        </p:nvSpPr>
        <p:spPr>
          <a:xfrm>
            <a:off x="492516" y="4794839"/>
            <a:ext cx="7564891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solidFill>
                  <a:schemeClr val="accent6"/>
                </a:solidFill>
              </a:rPr>
              <a:t>What about taking a step back?</a:t>
            </a:r>
          </a:p>
          <a:p>
            <a:pPr algn="ctr"/>
            <a:r>
              <a:rPr lang="en-US" sz="2400" dirty="0">
                <a:solidFill>
                  <a:schemeClr val="accent6"/>
                </a:solidFill>
              </a:rPr>
              <a:t>and first find out:</a:t>
            </a:r>
          </a:p>
          <a:p>
            <a:pPr algn="ctr"/>
            <a:r>
              <a:rPr lang="en-US" sz="4000" b="1" dirty="0">
                <a:solidFill>
                  <a:schemeClr val="accent6"/>
                </a:solidFill>
              </a:rPr>
              <a:t>- What do </a:t>
            </a:r>
            <a:r>
              <a:rPr lang="en-US" sz="4000" b="1" u="sng" dirty="0">
                <a:solidFill>
                  <a:schemeClr val="accent6"/>
                </a:solidFill>
              </a:rPr>
              <a:t>you</a:t>
            </a:r>
            <a:r>
              <a:rPr lang="en-US" sz="4000" b="1" dirty="0">
                <a:solidFill>
                  <a:schemeClr val="accent6"/>
                </a:solidFill>
              </a:rPr>
              <a:t> actually want? -</a:t>
            </a: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5073226B-98E0-2949-A4CC-1C8F12592D67}"/>
              </a:ext>
            </a:extLst>
          </p:cNvPr>
          <p:cNvSpPr txBox="1">
            <a:spLocks/>
          </p:cNvSpPr>
          <p:nvPr/>
        </p:nvSpPr>
        <p:spPr>
          <a:xfrm>
            <a:off x="2029617" y="1975757"/>
            <a:ext cx="4485479" cy="381761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505050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rgbClr val="505050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rgbClr val="505050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b="1">
                <a:solidFill>
                  <a:srgbClr val="FF0000"/>
                </a:solidFill>
              </a:rPr>
              <a:t>Too many options?!</a:t>
            </a:r>
          </a:p>
          <a:p>
            <a:pPr marL="0" indent="0" algn="ctr">
              <a:buFont typeface="Arial"/>
              <a:buNone/>
            </a:pPr>
            <a:endParaRPr lang="en-US" b="1">
              <a:solidFill>
                <a:srgbClr val="FF0000"/>
              </a:solidFill>
            </a:endParaRPr>
          </a:p>
          <a:p>
            <a:pPr marL="0" indent="0" algn="ctr">
              <a:buFont typeface="Arial"/>
              <a:buNone/>
            </a:pPr>
            <a:endParaRPr lang="en-US" b="1">
              <a:solidFill>
                <a:srgbClr val="FF0000"/>
              </a:solidFill>
            </a:endParaRPr>
          </a:p>
          <a:p>
            <a:pPr marL="0" indent="0" algn="ctr">
              <a:buFont typeface="Arial"/>
              <a:buNone/>
            </a:pPr>
            <a:r>
              <a:rPr lang="en-US" b="1">
                <a:solidFill>
                  <a:srgbClr val="FF0000"/>
                </a:solidFill>
              </a:rPr>
              <a:t>Will I like it?</a:t>
            </a:r>
          </a:p>
          <a:p>
            <a:pPr marL="0" indent="0" algn="ctr">
              <a:buFont typeface="Arial"/>
              <a:buNone/>
            </a:pPr>
            <a:r>
              <a:rPr lang="en-US" b="1">
                <a:solidFill>
                  <a:srgbClr val="FF0000"/>
                </a:solidFill>
              </a:rPr>
              <a:t>Will I be good enough to be hired?</a:t>
            </a:r>
          </a:p>
          <a:p>
            <a:pPr marL="0" indent="0" algn="ctr">
              <a:buFont typeface="Arial"/>
              <a:buNone/>
            </a:pPr>
            <a:r>
              <a:rPr lang="en-US" b="1">
                <a:solidFill>
                  <a:srgbClr val="FF0000"/>
                </a:solidFill>
              </a:rPr>
              <a:t>Check more options…</a:t>
            </a:r>
          </a:p>
          <a:p>
            <a:pPr marL="0" indent="0" algn="ctr">
              <a:buFont typeface="Arial"/>
              <a:buNone/>
            </a:pP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0351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DE0238B-B5C7-E641-B1C0-6325656E120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		An important question,</a:t>
            </a:r>
            <a:br>
              <a:rPr lang="en-GB" dirty="0"/>
            </a:br>
            <a:r>
              <a:rPr lang="en-GB" dirty="0"/>
              <a:t>							a simple question, hard to answer…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B7D9D4F-E125-8C4B-B5FF-0F1EDBE8B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1710387"/>
            <a:ext cx="8238319" cy="380586"/>
          </a:xfrm>
        </p:spPr>
        <p:txBody>
          <a:bodyPr/>
          <a:lstStyle/>
          <a:p>
            <a:pPr algn="ctr"/>
            <a:r>
              <a:rPr lang="en-GB" sz="4400" b="1" dirty="0"/>
              <a:t>What do </a:t>
            </a:r>
            <a:r>
              <a:rPr lang="en-GB" sz="4400" b="1" u="sng" dirty="0"/>
              <a:t>you</a:t>
            </a:r>
            <a:r>
              <a:rPr lang="en-GB" sz="4400" b="1" dirty="0"/>
              <a:t> actually want?</a:t>
            </a:r>
          </a:p>
        </p:txBody>
      </p:sp>
    </p:spTree>
    <p:extLst>
      <p:ext uri="{BB962C8B-B14F-4D97-AF65-F5344CB8AC3E}">
        <p14:creationId xmlns:p14="http://schemas.microsoft.com/office/powerpoint/2010/main" val="7444287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DE0238B-B5C7-E641-B1C0-6325656E12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553118"/>
            <a:ext cx="8238318" cy="4898146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Some pointers:</a:t>
            </a:r>
          </a:p>
          <a:p>
            <a:pPr marL="0" indent="0">
              <a:buNone/>
            </a:pPr>
            <a:r>
              <a:rPr lang="en-GB" dirty="0"/>
              <a:t>your interests, values, needs,</a:t>
            </a:r>
            <a:br>
              <a:rPr lang="en-GB" dirty="0"/>
            </a:br>
            <a:r>
              <a:rPr lang="en-GB" dirty="0"/>
              <a:t>and also your personality, what preferences you have…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	Important for 3 reasons: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	1)	If not, you may end up </a:t>
            </a:r>
            <a:r>
              <a:rPr lang="en-GB" b="1" dirty="0"/>
              <a:t>adapting</a:t>
            </a:r>
          </a:p>
          <a:p>
            <a:pPr marL="0" indent="0">
              <a:buNone/>
            </a:pPr>
            <a:r>
              <a:rPr lang="en-GB" dirty="0"/>
              <a:t>	2) 	Knowing what you want allows you to do a </a:t>
            </a:r>
            <a:r>
              <a:rPr lang="en-GB" b="1" dirty="0"/>
              <a:t>targeted search</a:t>
            </a:r>
            <a:endParaRPr lang="en-GB" b="1" u="sng" dirty="0"/>
          </a:p>
          <a:p>
            <a:pPr marL="0" indent="0">
              <a:buNone/>
            </a:pPr>
            <a:r>
              <a:rPr lang="en-GB" b="1" dirty="0"/>
              <a:t>	</a:t>
            </a:r>
            <a:r>
              <a:rPr lang="en-GB" dirty="0"/>
              <a:t>3)	 Working a job that corresponds with your </a:t>
            </a:r>
            <a:r>
              <a:rPr lang="en-GB" b="1" dirty="0"/>
              <a:t>motivation</a:t>
            </a:r>
            <a:r>
              <a:rPr lang="en-GB" dirty="0"/>
              <a:t>,</a:t>
            </a:r>
            <a:br>
              <a:rPr lang="en-GB" dirty="0"/>
            </a:br>
            <a:r>
              <a:rPr lang="en-GB" dirty="0"/>
              <a:t>		is takes </a:t>
            </a:r>
            <a:r>
              <a:rPr lang="en-GB" b="1" dirty="0"/>
              <a:t>less energy</a:t>
            </a:r>
            <a:r>
              <a:rPr lang="en-GB" dirty="0"/>
              <a:t> and is more likely to give you </a:t>
            </a:r>
            <a:r>
              <a:rPr lang="en-GB" b="1" u="sng" dirty="0"/>
              <a:t>fulfilment</a:t>
            </a:r>
            <a:endParaRPr lang="en-GB" b="1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B7D9D4F-E125-8C4B-B5FF-0F1EDBE8B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do </a:t>
            </a:r>
            <a:r>
              <a:rPr lang="en-GB" u="sng" dirty="0"/>
              <a:t>you</a:t>
            </a:r>
            <a:r>
              <a:rPr lang="en-GB" dirty="0"/>
              <a:t> actually want?</a:t>
            </a:r>
          </a:p>
        </p:txBody>
      </p:sp>
    </p:spTree>
    <p:extLst>
      <p:ext uri="{BB962C8B-B14F-4D97-AF65-F5344CB8AC3E}">
        <p14:creationId xmlns:p14="http://schemas.microsoft.com/office/powerpoint/2010/main" val="36991621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DE0238B-B5C7-E641-B1C0-6325656E12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553118"/>
            <a:ext cx="8238318" cy="4898146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Some pointers:</a:t>
            </a:r>
          </a:p>
          <a:p>
            <a:pPr marL="0" indent="0">
              <a:buNone/>
            </a:pPr>
            <a:r>
              <a:rPr lang="en-GB" dirty="0"/>
              <a:t>your interests, values, needs,</a:t>
            </a:r>
            <a:br>
              <a:rPr lang="en-GB" dirty="0"/>
            </a:br>
            <a:r>
              <a:rPr lang="en-GB" dirty="0"/>
              <a:t>and also your personality, what preferences you have…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	Important for 3 reasons: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	1)	If not, you may end up </a:t>
            </a:r>
            <a:r>
              <a:rPr lang="en-GB" b="1" dirty="0"/>
              <a:t>adapting</a:t>
            </a:r>
          </a:p>
          <a:p>
            <a:pPr marL="0" indent="0">
              <a:buNone/>
            </a:pPr>
            <a:r>
              <a:rPr lang="en-GB" dirty="0"/>
              <a:t>	2) 	Knowing what you want allows you to do a </a:t>
            </a:r>
            <a:r>
              <a:rPr lang="en-GB" b="1" dirty="0"/>
              <a:t>targeted search</a:t>
            </a:r>
            <a:endParaRPr lang="en-GB" b="1" u="sng" dirty="0"/>
          </a:p>
          <a:p>
            <a:pPr marL="0" indent="0">
              <a:buNone/>
            </a:pPr>
            <a:r>
              <a:rPr lang="en-GB" b="1" dirty="0"/>
              <a:t>	</a:t>
            </a:r>
            <a:r>
              <a:rPr lang="en-GB" dirty="0"/>
              <a:t>3)	 Working a job that corresponds with your </a:t>
            </a:r>
            <a:r>
              <a:rPr lang="en-GB" b="1" dirty="0"/>
              <a:t>motivation</a:t>
            </a:r>
            <a:r>
              <a:rPr lang="en-GB" dirty="0"/>
              <a:t>,</a:t>
            </a:r>
            <a:br>
              <a:rPr lang="en-GB" dirty="0"/>
            </a:br>
            <a:r>
              <a:rPr lang="en-GB" dirty="0"/>
              <a:t>		is takes </a:t>
            </a:r>
            <a:r>
              <a:rPr lang="en-GB" b="1" dirty="0"/>
              <a:t>less energy</a:t>
            </a:r>
            <a:r>
              <a:rPr lang="en-GB" dirty="0"/>
              <a:t> and is more likely to give you </a:t>
            </a:r>
            <a:r>
              <a:rPr lang="en-GB" b="1" u="sng" dirty="0"/>
              <a:t>fulfilment</a:t>
            </a:r>
            <a:endParaRPr lang="en-GB" b="1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B7D9D4F-E125-8C4B-B5FF-0F1EDBE8B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do </a:t>
            </a:r>
            <a:r>
              <a:rPr lang="en-GB" u="sng" dirty="0"/>
              <a:t>you</a:t>
            </a:r>
            <a:r>
              <a:rPr lang="en-GB" dirty="0"/>
              <a:t> actually want?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DA64F6-47DA-E147-8FD3-418ABA37BB56}"/>
              </a:ext>
            </a:extLst>
          </p:cNvPr>
          <p:cNvSpPr txBox="1"/>
          <p:nvPr/>
        </p:nvSpPr>
        <p:spPr>
          <a:xfrm>
            <a:off x="5883965" y="2801862"/>
            <a:ext cx="3260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Skills?!</a:t>
            </a:r>
            <a:br>
              <a:rPr lang="en-GB" sz="3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GB" sz="3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Specialism?!</a:t>
            </a:r>
          </a:p>
        </p:txBody>
      </p:sp>
    </p:spTree>
    <p:extLst>
      <p:ext uri="{BB962C8B-B14F-4D97-AF65-F5344CB8AC3E}">
        <p14:creationId xmlns:p14="http://schemas.microsoft.com/office/powerpoint/2010/main" val="31829005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900BC27A-A039-4076-AA3E-2BDFF12C8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Motivation</a:t>
            </a:r>
            <a:r>
              <a:rPr lang="nl-NL" dirty="0"/>
              <a:t> </a:t>
            </a:r>
            <a:r>
              <a:rPr lang="nl-NL" dirty="0" err="1"/>
              <a:t>theory</a:t>
            </a:r>
            <a:endParaRPr lang="en-US" dirty="0"/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312AE38B-4502-4317-BDCA-04EAEF74F9A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nl-NL" dirty="0" err="1"/>
              <a:t>Based</a:t>
            </a:r>
            <a:r>
              <a:rPr lang="nl-NL" dirty="0"/>
              <a:t> on Ryan &amp; </a:t>
            </a:r>
            <a:r>
              <a:rPr lang="nl-NL" dirty="0" err="1"/>
              <a:t>Deci</a:t>
            </a:r>
            <a:r>
              <a:rPr lang="nl-NL" dirty="0"/>
              <a:t> (2000, 2017)</a:t>
            </a:r>
          </a:p>
          <a:p>
            <a:pPr>
              <a:lnSpc>
                <a:spcPct val="150000"/>
              </a:lnSpc>
            </a:pPr>
            <a:r>
              <a:rPr lang="nl-NL" dirty="0" err="1"/>
              <a:t>Self-determination</a:t>
            </a:r>
            <a:r>
              <a:rPr lang="nl-NL" dirty="0"/>
              <a:t> </a:t>
            </a:r>
            <a:r>
              <a:rPr lang="nl-NL" dirty="0" err="1"/>
              <a:t>theory</a:t>
            </a:r>
            <a:endParaRPr lang="nl-NL" dirty="0"/>
          </a:p>
          <a:p>
            <a:pPr lvl="1">
              <a:lnSpc>
                <a:spcPct val="150000"/>
              </a:lnSpc>
            </a:pPr>
            <a:r>
              <a:rPr lang="nl-NL" dirty="0" err="1"/>
              <a:t>Cognitive</a:t>
            </a:r>
            <a:r>
              <a:rPr lang="nl-NL" dirty="0"/>
              <a:t> </a:t>
            </a:r>
            <a:r>
              <a:rPr lang="nl-NL" dirty="0" err="1"/>
              <a:t>evaluation</a:t>
            </a:r>
            <a:r>
              <a:rPr lang="nl-NL" dirty="0"/>
              <a:t> </a:t>
            </a:r>
            <a:r>
              <a:rPr lang="nl-NL" dirty="0" err="1"/>
              <a:t>theory</a:t>
            </a:r>
            <a:endParaRPr lang="nl-NL" dirty="0"/>
          </a:p>
          <a:p>
            <a:pPr lvl="1">
              <a:lnSpc>
                <a:spcPct val="150000"/>
              </a:lnSpc>
            </a:pPr>
            <a:r>
              <a:rPr lang="nl-NL" dirty="0" err="1"/>
              <a:t>Intrinsic</a:t>
            </a:r>
            <a:r>
              <a:rPr lang="nl-NL" dirty="0"/>
              <a:t> versus </a:t>
            </a:r>
            <a:r>
              <a:rPr lang="nl-NL" dirty="0" err="1"/>
              <a:t>extrinisic</a:t>
            </a:r>
            <a:r>
              <a:rPr lang="nl-NL" dirty="0"/>
              <a:t> </a:t>
            </a:r>
            <a:r>
              <a:rPr lang="nl-NL" dirty="0" err="1"/>
              <a:t>motivation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30932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41" y="150361"/>
            <a:ext cx="8787318" cy="4645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5753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41" y="153267"/>
            <a:ext cx="8787318" cy="464518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555125"/>
            <a:ext cx="6930886" cy="5198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0766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C8E18C0B-39E5-4F39-9296-8F38BC673D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825" y="2038687"/>
            <a:ext cx="6616534" cy="455805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45AA3CC-8739-D14C-8ADE-5529DEE87B1A}"/>
              </a:ext>
            </a:extLst>
          </p:cNvPr>
          <p:cNvSpPr/>
          <p:nvPr/>
        </p:nvSpPr>
        <p:spPr>
          <a:xfrm>
            <a:off x="1208314" y="2038687"/>
            <a:ext cx="7658100" cy="9187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900BC27A-A039-4076-AA3E-2BDFF12C8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840" y="1216329"/>
            <a:ext cx="8238319" cy="38058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nl-NL" dirty="0" err="1"/>
              <a:t>Self-Deterimination</a:t>
            </a:r>
            <a:r>
              <a:rPr lang="nl-NL" dirty="0"/>
              <a:t> </a:t>
            </a:r>
            <a:r>
              <a:rPr lang="nl-NL" dirty="0" err="1"/>
              <a:t>Theory</a:t>
            </a:r>
            <a:br>
              <a:rPr lang="nl-NL" dirty="0"/>
            </a:br>
            <a:r>
              <a:rPr lang="nl-NL" dirty="0" err="1"/>
              <a:t>Cognitive</a:t>
            </a:r>
            <a:r>
              <a:rPr lang="nl-NL" dirty="0"/>
              <a:t> Evaluation </a:t>
            </a:r>
            <a:r>
              <a:rPr lang="nl-NL" dirty="0" err="1"/>
              <a:t>Theory</a:t>
            </a:r>
            <a:r>
              <a:rPr lang="nl-NL" dirty="0"/>
              <a:t> </a:t>
            </a:r>
            <a:br>
              <a:rPr lang="nl-NL" dirty="0"/>
            </a:br>
            <a:r>
              <a:rPr lang="nl-NL" sz="2000" dirty="0"/>
              <a:t>(Ryan &amp; </a:t>
            </a:r>
            <a:r>
              <a:rPr lang="nl-NL" sz="2000" dirty="0" err="1"/>
              <a:t>Deci</a:t>
            </a:r>
            <a:r>
              <a:rPr lang="nl-NL" sz="2000" dirty="0"/>
              <a:t>, 2000)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9026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900BC27A-A039-4076-AA3E-2BDFF12C8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Why</a:t>
            </a:r>
            <a:r>
              <a:rPr lang="nl-NL" dirty="0"/>
              <a:t> </a:t>
            </a:r>
            <a:r>
              <a:rPr lang="nl-NL" dirty="0" err="1"/>
              <a:t>would</a:t>
            </a:r>
            <a:r>
              <a:rPr lang="nl-NL" dirty="0"/>
              <a:t> </a:t>
            </a:r>
            <a:r>
              <a:rPr lang="nl-NL" dirty="0" err="1"/>
              <a:t>you</a:t>
            </a:r>
            <a:r>
              <a:rPr lang="nl-NL" dirty="0"/>
              <a:t> care </a:t>
            </a:r>
            <a:r>
              <a:rPr lang="nl-NL" dirty="0" err="1"/>
              <a:t>when</a:t>
            </a:r>
            <a:r>
              <a:rPr lang="nl-NL" dirty="0"/>
              <a:t> making </a:t>
            </a:r>
            <a:r>
              <a:rPr lang="nl-NL" dirty="0" err="1"/>
              <a:t>career</a:t>
            </a:r>
            <a:r>
              <a:rPr lang="nl-NL" dirty="0"/>
              <a:t> </a:t>
            </a:r>
            <a:r>
              <a:rPr lang="nl-NL" dirty="0" err="1"/>
              <a:t>decisions</a:t>
            </a:r>
            <a:r>
              <a:rPr lang="nl-NL" dirty="0"/>
              <a:t>?</a:t>
            </a:r>
            <a:endParaRPr lang="en-US" dirty="0"/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1F7EE66F-DC1A-4EF5-9E10-8084855E6459}"/>
              </a:ext>
            </a:extLst>
          </p:cNvPr>
          <p:cNvCxnSpPr>
            <a:cxnSpLocks/>
          </p:cNvCxnSpPr>
          <p:nvPr/>
        </p:nvCxnSpPr>
        <p:spPr>
          <a:xfrm flipH="1">
            <a:off x="1050357" y="5166014"/>
            <a:ext cx="3529319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6854297A-B0A7-4B44-837A-CCE8E833FB79}"/>
              </a:ext>
            </a:extLst>
          </p:cNvPr>
          <p:cNvCxnSpPr/>
          <p:nvPr/>
        </p:nvCxnSpPr>
        <p:spPr>
          <a:xfrm>
            <a:off x="1050356" y="1922854"/>
            <a:ext cx="0" cy="324316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Tekstvak 5">
            <a:extLst>
              <a:ext uri="{FF2B5EF4-FFF2-40B4-BE49-F238E27FC236}">
                <a16:creationId xmlns:a16="http://schemas.microsoft.com/office/drawing/2014/main" id="{16902036-28D7-469F-BC6C-C01C29ECF0EF}"/>
              </a:ext>
            </a:extLst>
          </p:cNvPr>
          <p:cNvSpPr txBox="1"/>
          <p:nvPr/>
        </p:nvSpPr>
        <p:spPr>
          <a:xfrm rot="16200000">
            <a:off x="24580" y="3359768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accent6"/>
                </a:solidFill>
              </a:rPr>
              <a:t>Performance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E407AB58-0829-44E1-85CD-68FA4D5F6AD2}"/>
              </a:ext>
            </a:extLst>
          </p:cNvPr>
          <p:cNvSpPr txBox="1"/>
          <p:nvPr/>
        </p:nvSpPr>
        <p:spPr>
          <a:xfrm>
            <a:off x="1721311" y="5317631"/>
            <a:ext cx="2095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err="1">
                <a:solidFill>
                  <a:schemeClr val="accent6"/>
                </a:solidFill>
              </a:rPr>
              <a:t>Intrinsic</a:t>
            </a:r>
            <a:r>
              <a:rPr lang="nl-NL" dirty="0">
                <a:solidFill>
                  <a:schemeClr val="accent6"/>
                </a:solidFill>
              </a:rPr>
              <a:t> </a:t>
            </a:r>
            <a:r>
              <a:rPr lang="nl-NL" dirty="0" err="1">
                <a:solidFill>
                  <a:schemeClr val="accent6"/>
                </a:solidFill>
              </a:rPr>
              <a:t>motivation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3DB891BB-7367-4489-A197-B7D57989B2E9}"/>
              </a:ext>
            </a:extLst>
          </p:cNvPr>
          <p:cNvSpPr txBox="1"/>
          <p:nvPr/>
        </p:nvSpPr>
        <p:spPr>
          <a:xfrm>
            <a:off x="1721311" y="2663840"/>
            <a:ext cx="1390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err="1">
                <a:solidFill>
                  <a:schemeClr val="accent6"/>
                </a:solidFill>
              </a:rPr>
              <a:t>Quality</a:t>
            </a:r>
            <a:r>
              <a:rPr lang="nl-NL" dirty="0">
                <a:solidFill>
                  <a:schemeClr val="accent6"/>
                </a:solidFill>
              </a:rPr>
              <a:t> </a:t>
            </a:r>
            <a:r>
              <a:rPr lang="nl-NL" dirty="0" err="1">
                <a:solidFill>
                  <a:schemeClr val="accent6"/>
                </a:solidFill>
              </a:rPr>
              <a:t>task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1D93D802-AC32-4077-9DC1-729CD6AC9DD3}"/>
              </a:ext>
            </a:extLst>
          </p:cNvPr>
          <p:cNvSpPr txBox="1"/>
          <p:nvPr/>
        </p:nvSpPr>
        <p:spPr>
          <a:xfrm>
            <a:off x="2943683" y="4503550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err="1">
                <a:solidFill>
                  <a:schemeClr val="accent6"/>
                </a:solidFill>
              </a:rPr>
              <a:t>Quantity</a:t>
            </a:r>
            <a:r>
              <a:rPr lang="nl-NL" dirty="0">
                <a:solidFill>
                  <a:schemeClr val="accent6"/>
                </a:solidFill>
              </a:rPr>
              <a:t> </a:t>
            </a:r>
            <a:r>
              <a:rPr lang="nl-NL" dirty="0" err="1">
                <a:solidFill>
                  <a:schemeClr val="accent6"/>
                </a:solidFill>
              </a:rPr>
              <a:t>task</a:t>
            </a:r>
            <a:endParaRPr lang="en-US" dirty="0">
              <a:solidFill>
                <a:schemeClr val="accent6"/>
              </a:solidFill>
            </a:endParaRPr>
          </a:p>
        </p:txBody>
      </p: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6A52082C-8555-45C1-945D-FC525D5702EC}"/>
              </a:ext>
            </a:extLst>
          </p:cNvPr>
          <p:cNvCxnSpPr>
            <a:cxnSpLocks/>
          </p:cNvCxnSpPr>
          <p:nvPr/>
        </p:nvCxnSpPr>
        <p:spPr>
          <a:xfrm flipH="1">
            <a:off x="1567018" y="2490948"/>
            <a:ext cx="2125098" cy="2323904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98F32C61-AA94-421F-856F-2D6ABD02DE19}"/>
              </a:ext>
            </a:extLst>
          </p:cNvPr>
          <p:cNvCxnSpPr>
            <a:cxnSpLocks/>
          </p:cNvCxnSpPr>
          <p:nvPr/>
        </p:nvCxnSpPr>
        <p:spPr>
          <a:xfrm flipH="1">
            <a:off x="1272456" y="4222191"/>
            <a:ext cx="3062253" cy="437753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Rechthoek 11">
            <a:extLst>
              <a:ext uri="{FF2B5EF4-FFF2-40B4-BE49-F238E27FC236}">
                <a16:creationId xmlns:a16="http://schemas.microsoft.com/office/drawing/2014/main" id="{AE76B9B1-2F99-4CD9-95B0-1627BAB1D3F7}"/>
              </a:ext>
            </a:extLst>
          </p:cNvPr>
          <p:cNvSpPr/>
          <p:nvPr/>
        </p:nvSpPr>
        <p:spPr>
          <a:xfrm>
            <a:off x="261257" y="6068021"/>
            <a:ext cx="81093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accent6"/>
                </a:solidFill>
              </a:rPr>
              <a:t>Source: Intrinsic motivation and extrinsic incentives jointly predict performance: A 40-year meta-analysis.</a:t>
            </a:r>
          </a:p>
          <a:p>
            <a:r>
              <a:rPr lang="nl-NL" sz="1200" dirty="0">
                <a:solidFill>
                  <a:schemeClr val="accent6"/>
                </a:solidFill>
              </a:rPr>
              <a:t>(Cerasoli, </a:t>
            </a:r>
            <a:r>
              <a:rPr lang="nl-NL" sz="1200" dirty="0" err="1">
                <a:solidFill>
                  <a:schemeClr val="accent6"/>
                </a:solidFill>
              </a:rPr>
              <a:t>Nicklin</a:t>
            </a:r>
            <a:r>
              <a:rPr lang="nl-NL" sz="1200" dirty="0">
                <a:solidFill>
                  <a:schemeClr val="accent6"/>
                </a:solidFill>
              </a:rPr>
              <a:t>, Ford 2014, N=212468, 183 studies)</a:t>
            </a:r>
            <a:endParaRPr lang="en-US" sz="1200" dirty="0">
              <a:solidFill>
                <a:schemeClr val="accent6"/>
              </a:solidFill>
            </a:endParaRP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0CADC2A3-1712-49BF-9071-438DD7D849A8}"/>
              </a:ext>
            </a:extLst>
          </p:cNvPr>
          <p:cNvSpPr txBox="1"/>
          <p:nvPr/>
        </p:nvSpPr>
        <p:spPr>
          <a:xfrm>
            <a:off x="5299184" y="2663840"/>
            <a:ext cx="3238900" cy="9585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2000" dirty="0" err="1">
                <a:solidFill>
                  <a:schemeClr val="accent6"/>
                </a:solidFill>
              </a:rPr>
              <a:t>Note</a:t>
            </a:r>
            <a:r>
              <a:rPr lang="nl-NL" sz="2000" dirty="0">
                <a:solidFill>
                  <a:schemeClr val="accent6"/>
                </a:solidFill>
              </a:rPr>
              <a:t>: </a:t>
            </a:r>
          </a:p>
          <a:p>
            <a:pPr algn="ctr">
              <a:lnSpc>
                <a:spcPct val="150000"/>
              </a:lnSpc>
            </a:pPr>
            <a:r>
              <a:rPr lang="nl-NL" sz="2000" dirty="0" err="1">
                <a:solidFill>
                  <a:schemeClr val="accent6"/>
                </a:solidFill>
              </a:rPr>
              <a:t>You</a:t>
            </a:r>
            <a:r>
              <a:rPr lang="nl-NL" sz="2000" dirty="0">
                <a:solidFill>
                  <a:schemeClr val="accent6"/>
                </a:solidFill>
              </a:rPr>
              <a:t> are </a:t>
            </a:r>
            <a:r>
              <a:rPr lang="nl-NL" sz="2000" dirty="0" err="1">
                <a:solidFill>
                  <a:schemeClr val="accent6"/>
                </a:solidFill>
              </a:rPr>
              <a:t>all</a:t>
            </a:r>
            <a:r>
              <a:rPr lang="nl-NL" sz="2000" dirty="0">
                <a:solidFill>
                  <a:schemeClr val="accent6"/>
                </a:solidFill>
              </a:rPr>
              <a:t> </a:t>
            </a:r>
            <a:r>
              <a:rPr lang="nl-NL" sz="2000" dirty="0" err="1">
                <a:solidFill>
                  <a:schemeClr val="accent6"/>
                </a:solidFill>
              </a:rPr>
              <a:t>quality</a:t>
            </a:r>
            <a:r>
              <a:rPr lang="nl-NL" sz="2000" dirty="0">
                <a:solidFill>
                  <a:schemeClr val="accent6"/>
                </a:solidFill>
              </a:rPr>
              <a:t> </a:t>
            </a:r>
            <a:r>
              <a:rPr lang="nl-NL" sz="2000" dirty="0" err="1">
                <a:solidFill>
                  <a:schemeClr val="accent6"/>
                </a:solidFill>
              </a:rPr>
              <a:t>workers</a:t>
            </a:r>
            <a:r>
              <a:rPr lang="nl-NL" sz="2000" dirty="0">
                <a:solidFill>
                  <a:schemeClr val="accent6"/>
                </a:solidFill>
              </a:rPr>
              <a:t>!</a:t>
            </a:r>
            <a:endParaRPr lang="en-US" sz="20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5730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BFD08DAE-2C0A-48A8-A81C-972B965B89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2841" y="1921042"/>
            <a:ext cx="8238318" cy="3431415"/>
          </a:xfrm>
        </p:spPr>
        <p:txBody>
          <a:bodyPr/>
          <a:lstStyle/>
          <a:p>
            <a:pPr>
              <a:lnSpc>
                <a:spcPts val="3200"/>
              </a:lnSpc>
            </a:pPr>
            <a:r>
              <a:rPr lang="en-US" dirty="0"/>
              <a:t>Suppose you enjoy full financial independence.</a:t>
            </a:r>
            <a:br>
              <a:rPr lang="en-US" dirty="0"/>
            </a:br>
            <a:r>
              <a:rPr lang="en-US" dirty="0"/>
              <a:t>You get something like </a:t>
            </a:r>
            <a:r>
              <a:rPr lang="en-US" b="1" dirty="0"/>
              <a:t>10,000 € / $ a month</a:t>
            </a:r>
            <a:r>
              <a:rPr lang="en-US" dirty="0"/>
              <a:t> for the rest of your life. Tax-free : )</a:t>
            </a:r>
            <a:br>
              <a:rPr lang="en-US" dirty="0"/>
            </a:br>
            <a:endParaRPr lang="en-US" dirty="0"/>
          </a:p>
          <a:p>
            <a:pPr>
              <a:lnSpc>
                <a:spcPts val="3200"/>
              </a:lnSpc>
            </a:pPr>
            <a:r>
              <a:rPr lang="en-US" dirty="0"/>
              <a:t>What are you going to do? How are you going to fill your days?</a:t>
            </a:r>
            <a:br>
              <a:rPr lang="en-US" dirty="0"/>
            </a:br>
            <a:r>
              <a:rPr lang="en-US" i="1" dirty="0"/>
              <a:t>(after house - car - long, long holiday)</a:t>
            </a:r>
            <a:br>
              <a:rPr lang="en-US" i="1" dirty="0"/>
            </a:br>
            <a:endParaRPr lang="nl-NL" dirty="0"/>
          </a:p>
          <a:p>
            <a:pPr>
              <a:lnSpc>
                <a:spcPts val="3200"/>
              </a:lnSpc>
            </a:pPr>
            <a:r>
              <a:rPr lang="nl-NL" dirty="0"/>
              <a:t>G</a:t>
            </a:r>
            <a:r>
              <a:rPr lang="en-US" dirty="0" err="1"/>
              <a:t>ive</a:t>
            </a:r>
            <a:r>
              <a:rPr lang="en-US" dirty="0"/>
              <a:t> us some answers in the chat!</a:t>
            </a:r>
          </a:p>
        </p:txBody>
      </p:sp>
      <p:sp>
        <p:nvSpPr>
          <p:cNvPr id="5" name="Titel 2">
            <a:extLst>
              <a:ext uri="{FF2B5EF4-FFF2-40B4-BE49-F238E27FC236}">
                <a16:creationId xmlns:a16="http://schemas.microsoft.com/office/drawing/2014/main" id="{0D7C441D-A5A2-5B43-84B4-8F3256E35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 question </a:t>
            </a:r>
            <a:r>
              <a:rPr lang="nl-NL" dirty="0" err="1"/>
              <a:t>to</a:t>
            </a:r>
            <a:r>
              <a:rPr lang="nl-NL" dirty="0"/>
              <a:t> get in </a:t>
            </a:r>
            <a:r>
              <a:rPr lang="nl-NL" dirty="0" err="1"/>
              <a:t>touch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your</a:t>
            </a:r>
            <a:r>
              <a:rPr lang="nl-NL" dirty="0"/>
              <a:t> </a:t>
            </a:r>
            <a:r>
              <a:rPr lang="nl-NL" dirty="0" err="1"/>
              <a:t>intrinsic</a:t>
            </a:r>
            <a:r>
              <a:rPr lang="nl-NL" dirty="0"/>
              <a:t> </a:t>
            </a:r>
            <a:r>
              <a:rPr lang="nl-NL" dirty="0" err="1"/>
              <a:t>motivation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2918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E7CE779-719E-464F-863F-D1E526DEC8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761369"/>
            <a:ext cx="8238318" cy="4898146"/>
          </a:xfrm>
        </p:spPr>
        <p:txBody>
          <a:bodyPr/>
          <a:lstStyle/>
          <a:p>
            <a:r>
              <a:rPr lang="en-GB" dirty="0"/>
              <a:t>A microbiologist who likes to keep things in check…</a:t>
            </a:r>
          </a:p>
          <a:p>
            <a:endParaRPr lang="en-GB" dirty="0"/>
          </a:p>
          <a:p>
            <a:r>
              <a:rPr lang="en-GB" dirty="0"/>
              <a:t>An astrophysicist into trains…</a:t>
            </a:r>
          </a:p>
          <a:p>
            <a:endParaRPr lang="en-GB" dirty="0"/>
          </a:p>
          <a:p>
            <a:r>
              <a:rPr lang="en-GB" dirty="0"/>
              <a:t>Combining education + development work + Africa ?!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E49123D-A833-884E-B7BC-35901D929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PhD graduates identifying unexpected opportunities</a:t>
            </a:r>
          </a:p>
        </p:txBody>
      </p:sp>
    </p:spTree>
    <p:extLst>
      <p:ext uri="{BB962C8B-B14F-4D97-AF65-F5344CB8AC3E}">
        <p14:creationId xmlns:p14="http://schemas.microsoft.com/office/powerpoint/2010/main" val="38920013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60ACD83B-BDC9-4B15-A771-7114173C4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Where</a:t>
            </a:r>
            <a:r>
              <a:rPr lang="nl-NL" dirty="0"/>
              <a:t> do </a:t>
            </a:r>
            <a:r>
              <a:rPr lang="nl-NL" dirty="0" err="1"/>
              <a:t>you</a:t>
            </a:r>
            <a:r>
              <a:rPr lang="nl-NL" dirty="0"/>
              <a:t> fit in?</a:t>
            </a:r>
            <a:endParaRPr lang="en-US" dirty="0"/>
          </a:p>
        </p:txBody>
      </p:sp>
      <p:pic>
        <p:nvPicPr>
          <p:cNvPr id="7" name="Tijdelijke aanduiding voor inhoud 6">
            <a:extLst>
              <a:ext uri="{FF2B5EF4-FFF2-40B4-BE49-F238E27FC236}">
                <a16:creationId xmlns:a16="http://schemas.microsoft.com/office/drawing/2014/main" id="{7DFDF0D9-6570-4D7D-825A-8387D507229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-85988" y="1216329"/>
            <a:ext cx="4657988" cy="5079179"/>
          </a:xfrm>
        </p:spPr>
      </p:pic>
    </p:spTree>
    <p:extLst>
      <p:ext uri="{BB962C8B-B14F-4D97-AF65-F5344CB8AC3E}">
        <p14:creationId xmlns:p14="http://schemas.microsoft.com/office/powerpoint/2010/main" val="29293072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60ACD83B-BDC9-4B15-A771-7114173C4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Where</a:t>
            </a:r>
            <a:r>
              <a:rPr lang="nl-NL" dirty="0"/>
              <a:t> do </a:t>
            </a:r>
            <a:r>
              <a:rPr lang="nl-NL" dirty="0" err="1"/>
              <a:t>you</a:t>
            </a:r>
            <a:r>
              <a:rPr lang="nl-NL" dirty="0"/>
              <a:t> fit in?</a:t>
            </a:r>
            <a:endParaRPr lang="en-US" dirty="0"/>
          </a:p>
        </p:txBody>
      </p:sp>
      <p:pic>
        <p:nvPicPr>
          <p:cNvPr id="7" name="Tijdelijke aanduiding voor inhoud 6">
            <a:extLst>
              <a:ext uri="{FF2B5EF4-FFF2-40B4-BE49-F238E27FC236}">
                <a16:creationId xmlns:a16="http://schemas.microsoft.com/office/drawing/2014/main" id="{7DFDF0D9-6570-4D7D-825A-8387D507229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-85988" y="1216329"/>
            <a:ext cx="4657988" cy="5079179"/>
          </a:xfr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7898BA7A-53EE-4943-9335-1021D2108C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6012" y="1241030"/>
            <a:ext cx="4657988" cy="4981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0477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71614C7C-7521-4CD6-B670-37CC5262E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839" y="1017146"/>
            <a:ext cx="8238319" cy="380586"/>
          </a:xfrm>
        </p:spPr>
        <p:txBody>
          <a:bodyPr/>
          <a:lstStyle/>
          <a:p>
            <a:r>
              <a:rPr lang="nl-NL" sz="2800" dirty="0" err="1"/>
              <a:t>Where</a:t>
            </a:r>
            <a:r>
              <a:rPr lang="nl-NL" sz="2800" dirty="0"/>
              <a:t> are </a:t>
            </a:r>
            <a:r>
              <a:rPr lang="nl-NL" sz="2800" dirty="0" err="1"/>
              <a:t>you</a:t>
            </a:r>
            <a:r>
              <a:rPr lang="nl-NL" sz="2800" dirty="0"/>
              <a:t> in </a:t>
            </a:r>
            <a:r>
              <a:rPr lang="nl-NL" sz="2800" dirty="0" err="1"/>
              <a:t>this</a:t>
            </a:r>
            <a:r>
              <a:rPr lang="nl-NL" sz="2800" dirty="0"/>
              <a:t> </a:t>
            </a:r>
            <a:r>
              <a:rPr lang="nl-NL" sz="2800" dirty="0" err="1"/>
              <a:t>career</a:t>
            </a:r>
            <a:r>
              <a:rPr lang="nl-NL" sz="2800" dirty="0"/>
              <a:t> </a:t>
            </a:r>
            <a:r>
              <a:rPr lang="nl-NL" sz="2800" dirty="0" err="1"/>
              <a:t>quadrant</a:t>
            </a:r>
            <a:r>
              <a:rPr lang="nl-NL" sz="2800" dirty="0"/>
              <a:t>?</a:t>
            </a:r>
            <a:endParaRPr lang="en-US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541192F8-E1A2-48CC-A31C-F47EAE75C643}"/>
              </a:ext>
            </a:extLst>
          </p:cNvPr>
          <p:cNvSpPr txBox="1">
            <a:spLocks/>
          </p:cNvSpPr>
          <p:nvPr/>
        </p:nvSpPr>
        <p:spPr>
          <a:xfrm>
            <a:off x="1834930" y="329371"/>
            <a:ext cx="5268952" cy="6533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600" b="0" kern="1200">
                <a:solidFill>
                  <a:srgbClr val="3AABF0"/>
                </a:solidFill>
                <a:latin typeface="+mj-lt"/>
                <a:ea typeface="+mj-ea"/>
                <a:cs typeface="Arial"/>
              </a:defRPr>
            </a:lvl1pPr>
          </a:lstStyle>
          <a:p>
            <a:endParaRPr lang="en-US" sz="2400" dirty="0"/>
          </a:p>
        </p:txBody>
      </p:sp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E8C2EDB6-8600-4896-8A6F-740160C0EA39}"/>
              </a:ext>
            </a:extLst>
          </p:cNvPr>
          <p:cNvCxnSpPr>
            <a:cxnSpLocks/>
          </p:cNvCxnSpPr>
          <p:nvPr/>
        </p:nvCxnSpPr>
        <p:spPr>
          <a:xfrm flipH="1">
            <a:off x="1691269" y="4271991"/>
            <a:ext cx="5761462" cy="0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495B37E6-87F4-4B8B-9A76-E57C02D5FE3A}"/>
              </a:ext>
            </a:extLst>
          </p:cNvPr>
          <p:cNvCxnSpPr/>
          <p:nvPr/>
        </p:nvCxnSpPr>
        <p:spPr>
          <a:xfrm>
            <a:off x="4572000" y="2650767"/>
            <a:ext cx="0" cy="3349662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kstvak 6">
            <a:extLst>
              <a:ext uri="{FF2B5EF4-FFF2-40B4-BE49-F238E27FC236}">
                <a16:creationId xmlns:a16="http://schemas.microsoft.com/office/drawing/2014/main" id="{B5E6430D-D5EF-4595-9623-3BBD3B3130F2}"/>
              </a:ext>
            </a:extLst>
          </p:cNvPr>
          <p:cNvSpPr txBox="1"/>
          <p:nvPr/>
        </p:nvSpPr>
        <p:spPr>
          <a:xfrm>
            <a:off x="7195648" y="3450802"/>
            <a:ext cx="132600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l-NL" dirty="0" err="1">
                <a:solidFill>
                  <a:schemeClr val="accent6"/>
                </a:solidFill>
              </a:rPr>
              <a:t>Feels</a:t>
            </a:r>
            <a:r>
              <a:rPr lang="nl-NL" dirty="0">
                <a:solidFill>
                  <a:schemeClr val="accent6"/>
                </a:solidFill>
              </a:rPr>
              <a:t> </a:t>
            </a:r>
          </a:p>
          <a:p>
            <a:pPr algn="r"/>
            <a:r>
              <a:rPr lang="nl-NL" dirty="0">
                <a:solidFill>
                  <a:schemeClr val="accent6"/>
                </a:solidFill>
              </a:rPr>
              <a:t>competent </a:t>
            </a:r>
          </a:p>
          <a:p>
            <a:pPr algn="r"/>
            <a:r>
              <a:rPr lang="nl-NL" dirty="0" err="1">
                <a:solidFill>
                  <a:schemeClr val="accent6"/>
                </a:solidFill>
              </a:rPr>
              <a:t>to</a:t>
            </a:r>
            <a:r>
              <a:rPr lang="nl-NL" dirty="0">
                <a:solidFill>
                  <a:schemeClr val="accent6"/>
                </a:solidFill>
              </a:rPr>
              <a:t> </a:t>
            </a:r>
            <a:r>
              <a:rPr lang="nl-NL" dirty="0" err="1">
                <a:solidFill>
                  <a:schemeClr val="accent6"/>
                </a:solidFill>
              </a:rPr>
              <a:t>work</a:t>
            </a:r>
            <a:r>
              <a:rPr lang="nl-NL" dirty="0">
                <a:solidFill>
                  <a:schemeClr val="accent6"/>
                </a:solidFill>
              </a:rPr>
              <a:t> </a:t>
            </a:r>
          </a:p>
          <a:p>
            <a:pPr algn="r"/>
            <a:r>
              <a:rPr lang="nl-NL" dirty="0" err="1">
                <a:solidFill>
                  <a:schemeClr val="accent6"/>
                </a:solidFill>
              </a:rPr>
              <a:t>outside</a:t>
            </a:r>
            <a:r>
              <a:rPr lang="nl-NL" dirty="0">
                <a:solidFill>
                  <a:schemeClr val="accent6"/>
                </a:solidFill>
              </a:rPr>
              <a:t> </a:t>
            </a:r>
          </a:p>
          <a:p>
            <a:pPr algn="r"/>
            <a:r>
              <a:rPr lang="nl-NL" dirty="0" err="1">
                <a:solidFill>
                  <a:schemeClr val="accent6"/>
                </a:solidFill>
              </a:rPr>
              <a:t>academia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1FFDA612-1CD1-4A73-B1CF-DE33706AF6DD}"/>
              </a:ext>
            </a:extLst>
          </p:cNvPr>
          <p:cNvSpPr txBox="1"/>
          <p:nvPr/>
        </p:nvSpPr>
        <p:spPr>
          <a:xfrm>
            <a:off x="2980986" y="2016915"/>
            <a:ext cx="3685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accent6"/>
                </a:solidFill>
              </a:rPr>
              <a:t>Job focus (</a:t>
            </a:r>
            <a:r>
              <a:rPr lang="nl-NL" dirty="0" err="1">
                <a:solidFill>
                  <a:schemeClr val="accent6"/>
                </a:solidFill>
              </a:rPr>
              <a:t>also</a:t>
            </a:r>
            <a:r>
              <a:rPr lang="nl-NL" dirty="0">
                <a:solidFill>
                  <a:schemeClr val="accent6"/>
                </a:solidFill>
              </a:rPr>
              <a:t>) </a:t>
            </a:r>
            <a:r>
              <a:rPr lang="nl-NL" dirty="0" err="1">
                <a:solidFill>
                  <a:schemeClr val="accent6"/>
                </a:solidFill>
              </a:rPr>
              <a:t>outside</a:t>
            </a:r>
            <a:r>
              <a:rPr lang="nl-NL" dirty="0">
                <a:solidFill>
                  <a:schemeClr val="accent6"/>
                </a:solidFill>
              </a:rPr>
              <a:t> </a:t>
            </a:r>
            <a:r>
              <a:rPr lang="nl-NL" dirty="0" err="1">
                <a:solidFill>
                  <a:schemeClr val="accent6"/>
                </a:solidFill>
              </a:rPr>
              <a:t>academia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E7C65961-2FF5-40F2-94AC-DA65FCF4987E}"/>
              </a:ext>
            </a:extLst>
          </p:cNvPr>
          <p:cNvSpPr txBox="1"/>
          <p:nvPr/>
        </p:nvSpPr>
        <p:spPr>
          <a:xfrm>
            <a:off x="3186171" y="6144208"/>
            <a:ext cx="3377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accent6"/>
                </a:solidFill>
              </a:rPr>
              <a:t>Job focus </a:t>
            </a:r>
            <a:r>
              <a:rPr lang="nl-NL" dirty="0" err="1">
                <a:solidFill>
                  <a:schemeClr val="accent6"/>
                </a:solidFill>
              </a:rPr>
              <a:t>only</a:t>
            </a:r>
            <a:r>
              <a:rPr lang="nl-NL" dirty="0">
                <a:solidFill>
                  <a:schemeClr val="accent6"/>
                </a:solidFill>
              </a:rPr>
              <a:t> </a:t>
            </a:r>
            <a:r>
              <a:rPr lang="nl-NL" dirty="0" err="1">
                <a:solidFill>
                  <a:schemeClr val="accent6"/>
                </a:solidFill>
              </a:rPr>
              <a:t>within</a:t>
            </a:r>
            <a:r>
              <a:rPr lang="nl-NL" dirty="0">
                <a:solidFill>
                  <a:schemeClr val="accent6"/>
                </a:solidFill>
              </a:rPr>
              <a:t> </a:t>
            </a:r>
            <a:r>
              <a:rPr lang="nl-NL" dirty="0" err="1">
                <a:solidFill>
                  <a:schemeClr val="accent6"/>
                </a:solidFill>
              </a:rPr>
              <a:t>academia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0" name="Pijl: omhoog 9">
            <a:extLst>
              <a:ext uri="{FF2B5EF4-FFF2-40B4-BE49-F238E27FC236}">
                <a16:creationId xmlns:a16="http://schemas.microsoft.com/office/drawing/2014/main" id="{2384E9C6-5A4D-4AAF-9D81-28223C3F78A2}"/>
              </a:ext>
            </a:extLst>
          </p:cNvPr>
          <p:cNvSpPr/>
          <p:nvPr/>
        </p:nvSpPr>
        <p:spPr>
          <a:xfrm>
            <a:off x="5193912" y="3281100"/>
            <a:ext cx="1370103" cy="208899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 err="1"/>
              <a:t>Only</a:t>
            </a:r>
            <a:r>
              <a:rPr lang="nl-NL" sz="1400" dirty="0"/>
              <a:t> </a:t>
            </a:r>
            <a:r>
              <a:rPr lang="nl-NL" sz="1400" dirty="0" err="1"/>
              <a:t>if</a:t>
            </a:r>
            <a:r>
              <a:rPr lang="nl-NL" sz="1400" dirty="0"/>
              <a:t> </a:t>
            </a:r>
            <a:r>
              <a:rPr lang="nl-NL" sz="1400" dirty="0" err="1"/>
              <a:t>you</a:t>
            </a:r>
            <a:r>
              <a:rPr lang="nl-NL" sz="1400" dirty="0"/>
              <a:t> have </a:t>
            </a:r>
            <a:r>
              <a:rPr lang="nl-NL" sz="1400" dirty="0" err="1"/>
              <a:t>to</a:t>
            </a:r>
            <a:endParaRPr lang="en-US" sz="1400" dirty="0"/>
          </a:p>
        </p:txBody>
      </p:sp>
      <p:sp>
        <p:nvSpPr>
          <p:cNvPr id="11" name="Pijl: omhoog 10">
            <a:extLst>
              <a:ext uri="{FF2B5EF4-FFF2-40B4-BE49-F238E27FC236}">
                <a16:creationId xmlns:a16="http://schemas.microsoft.com/office/drawing/2014/main" id="{72B3B373-F919-4C27-9861-ECCEFBDDFE6E}"/>
              </a:ext>
            </a:extLst>
          </p:cNvPr>
          <p:cNvSpPr/>
          <p:nvPr/>
        </p:nvSpPr>
        <p:spPr>
          <a:xfrm>
            <a:off x="2440709" y="3269948"/>
            <a:ext cx="1345438" cy="208899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/>
              <a:t>Take a </a:t>
            </a:r>
            <a:r>
              <a:rPr lang="nl-NL" sz="1400" dirty="0" err="1"/>
              <a:t>wider</a:t>
            </a:r>
            <a:r>
              <a:rPr lang="nl-NL" sz="1400" dirty="0"/>
              <a:t>  look</a:t>
            </a:r>
            <a:endParaRPr lang="en-US" sz="1400" dirty="0"/>
          </a:p>
        </p:txBody>
      </p:sp>
      <p:sp>
        <p:nvSpPr>
          <p:cNvPr id="12" name="Pijl: rechts 11">
            <a:extLst>
              <a:ext uri="{FF2B5EF4-FFF2-40B4-BE49-F238E27FC236}">
                <a16:creationId xmlns:a16="http://schemas.microsoft.com/office/drawing/2014/main" id="{583A2A39-6AE1-45B8-91CD-45643FD1DC40}"/>
              </a:ext>
            </a:extLst>
          </p:cNvPr>
          <p:cNvSpPr/>
          <p:nvPr/>
        </p:nvSpPr>
        <p:spPr>
          <a:xfrm>
            <a:off x="3509630" y="2399775"/>
            <a:ext cx="2222810" cy="13395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/>
              <a:t>Inventory </a:t>
            </a:r>
            <a:r>
              <a:rPr lang="nl-NL" sz="1400" dirty="0" err="1"/>
              <a:t>transferable</a:t>
            </a:r>
            <a:r>
              <a:rPr lang="nl-NL" sz="1400" dirty="0"/>
              <a:t> skills</a:t>
            </a:r>
            <a:endParaRPr lang="en-US" sz="1400" dirty="0"/>
          </a:p>
        </p:txBody>
      </p:sp>
      <p:sp>
        <p:nvSpPr>
          <p:cNvPr id="13" name="Lachebekje 12">
            <a:extLst>
              <a:ext uri="{FF2B5EF4-FFF2-40B4-BE49-F238E27FC236}">
                <a16:creationId xmlns:a16="http://schemas.microsoft.com/office/drawing/2014/main" id="{91E93146-8C02-4390-8BA6-6EFAD90C8C15}"/>
              </a:ext>
            </a:extLst>
          </p:cNvPr>
          <p:cNvSpPr/>
          <p:nvPr/>
        </p:nvSpPr>
        <p:spPr>
          <a:xfrm>
            <a:off x="2277028" y="2753068"/>
            <a:ext cx="396091" cy="346763"/>
          </a:xfrm>
          <a:prstGeom prst="smileyFace">
            <a:avLst>
              <a:gd name="adj" fmla="val -4653"/>
            </a:avLst>
          </a:prstGeom>
          <a:solidFill>
            <a:srgbClr val="FFFF0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Lachebekje 13">
            <a:extLst>
              <a:ext uri="{FF2B5EF4-FFF2-40B4-BE49-F238E27FC236}">
                <a16:creationId xmlns:a16="http://schemas.microsoft.com/office/drawing/2014/main" id="{81E5AAC8-3A00-4B14-8A70-B21D55D22C84}"/>
              </a:ext>
            </a:extLst>
          </p:cNvPr>
          <p:cNvSpPr/>
          <p:nvPr/>
        </p:nvSpPr>
        <p:spPr>
          <a:xfrm>
            <a:off x="2277028" y="4962828"/>
            <a:ext cx="396091" cy="346763"/>
          </a:xfrm>
          <a:prstGeom prst="smileyFace">
            <a:avLst>
              <a:gd name="adj" fmla="val -4653"/>
            </a:avLst>
          </a:prstGeom>
          <a:solidFill>
            <a:srgbClr val="FFFF0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Lachebekje 14">
            <a:extLst>
              <a:ext uri="{FF2B5EF4-FFF2-40B4-BE49-F238E27FC236}">
                <a16:creationId xmlns:a16="http://schemas.microsoft.com/office/drawing/2014/main" id="{370F8259-444A-4BE8-8BA0-F4D390D78670}"/>
              </a:ext>
            </a:extLst>
          </p:cNvPr>
          <p:cNvSpPr/>
          <p:nvPr/>
        </p:nvSpPr>
        <p:spPr>
          <a:xfrm>
            <a:off x="6365969" y="4962033"/>
            <a:ext cx="396091" cy="346763"/>
          </a:xfrm>
          <a:prstGeom prst="smileyFace">
            <a:avLst/>
          </a:prstGeom>
          <a:solidFill>
            <a:srgbClr val="FFFF0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Lachebekje 15">
            <a:extLst>
              <a:ext uri="{FF2B5EF4-FFF2-40B4-BE49-F238E27FC236}">
                <a16:creationId xmlns:a16="http://schemas.microsoft.com/office/drawing/2014/main" id="{92BF306A-B089-4D76-84F8-D1124ACDA01E}"/>
              </a:ext>
            </a:extLst>
          </p:cNvPr>
          <p:cNvSpPr/>
          <p:nvPr/>
        </p:nvSpPr>
        <p:spPr>
          <a:xfrm>
            <a:off x="6365968" y="2760936"/>
            <a:ext cx="396091" cy="346763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BBE5F506-D128-43D5-B93E-D736BE4F908E}"/>
              </a:ext>
            </a:extLst>
          </p:cNvPr>
          <p:cNvSpPr txBox="1"/>
          <p:nvPr/>
        </p:nvSpPr>
        <p:spPr>
          <a:xfrm>
            <a:off x="365813" y="3450802"/>
            <a:ext cx="154401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accent6"/>
                </a:solidFill>
              </a:rPr>
              <a:t>Does </a:t>
            </a:r>
            <a:r>
              <a:rPr lang="nl-NL" dirty="0" err="1">
                <a:solidFill>
                  <a:schemeClr val="accent6"/>
                </a:solidFill>
              </a:rPr>
              <a:t>not</a:t>
            </a:r>
            <a:r>
              <a:rPr lang="nl-NL" dirty="0">
                <a:solidFill>
                  <a:schemeClr val="accent6"/>
                </a:solidFill>
              </a:rPr>
              <a:t> feel</a:t>
            </a:r>
          </a:p>
          <a:p>
            <a:r>
              <a:rPr lang="nl-NL" dirty="0">
                <a:solidFill>
                  <a:schemeClr val="accent6"/>
                </a:solidFill>
              </a:rPr>
              <a:t>competent </a:t>
            </a:r>
          </a:p>
          <a:p>
            <a:r>
              <a:rPr lang="nl-NL" dirty="0" err="1">
                <a:solidFill>
                  <a:schemeClr val="accent6"/>
                </a:solidFill>
              </a:rPr>
              <a:t>to</a:t>
            </a:r>
            <a:r>
              <a:rPr lang="nl-NL" dirty="0">
                <a:solidFill>
                  <a:schemeClr val="accent6"/>
                </a:solidFill>
              </a:rPr>
              <a:t> </a:t>
            </a:r>
            <a:r>
              <a:rPr lang="nl-NL" dirty="0" err="1">
                <a:solidFill>
                  <a:schemeClr val="accent6"/>
                </a:solidFill>
              </a:rPr>
              <a:t>work</a:t>
            </a:r>
            <a:r>
              <a:rPr lang="nl-NL" dirty="0">
                <a:solidFill>
                  <a:schemeClr val="accent6"/>
                </a:solidFill>
              </a:rPr>
              <a:t> </a:t>
            </a:r>
          </a:p>
          <a:p>
            <a:r>
              <a:rPr lang="nl-NL" dirty="0" err="1">
                <a:solidFill>
                  <a:schemeClr val="accent6"/>
                </a:solidFill>
              </a:rPr>
              <a:t>outside</a:t>
            </a:r>
            <a:r>
              <a:rPr lang="nl-NL" dirty="0">
                <a:solidFill>
                  <a:schemeClr val="accent6"/>
                </a:solidFill>
              </a:rPr>
              <a:t> </a:t>
            </a:r>
          </a:p>
          <a:p>
            <a:r>
              <a:rPr lang="nl-NL" dirty="0" err="1">
                <a:solidFill>
                  <a:schemeClr val="accent6"/>
                </a:solidFill>
              </a:rPr>
              <a:t>academia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679140FB-2768-4501-A94B-FB370E063CDC}"/>
              </a:ext>
            </a:extLst>
          </p:cNvPr>
          <p:cNvSpPr txBox="1"/>
          <p:nvPr/>
        </p:nvSpPr>
        <p:spPr>
          <a:xfrm>
            <a:off x="6866972" y="274309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1</a:t>
            </a:r>
            <a:endParaRPr lang="en-US" sz="2000" dirty="0" err="1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848BAB9C-F14A-4BCA-9AE6-C26860619C2C}"/>
              </a:ext>
            </a:extLst>
          </p:cNvPr>
          <p:cNvSpPr txBox="1"/>
          <p:nvPr/>
        </p:nvSpPr>
        <p:spPr>
          <a:xfrm>
            <a:off x="1870937" y="493285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3</a:t>
            </a:r>
            <a:endParaRPr lang="en-US" sz="2000" dirty="0" err="1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604494E7-B320-4BA1-AF82-C43B257D7888}"/>
              </a:ext>
            </a:extLst>
          </p:cNvPr>
          <p:cNvSpPr txBox="1"/>
          <p:nvPr/>
        </p:nvSpPr>
        <p:spPr>
          <a:xfrm>
            <a:off x="6817985" y="4928130"/>
            <a:ext cx="406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n-US" sz="2000" dirty="0" err="1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9A97E762-2E5C-4DA9-9FB6-90CE63C7135C}"/>
              </a:ext>
            </a:extLst>
          </p:cNvPr>
          <p:cNvSpPr txBox="1"/>
          <p:nvPr/>
        </p:nvSpPr>
        <p:spPr>
          <a:xfrm>
            <a:off x="1870937" y="2732345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4</a:t>
            </a:r>
            <a:endParaRPr lang="en-US" sz="2000" dirty="0" err="1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54423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37D9972-543E-E643-A7FE-7878CBF0742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Start timely:</a:t>
            </a:r>
            <a:br>
              <a:rPr lang="en-GB" dirty="0"/>
            </a:br>
            <a:r>
              <a:rPr lang="en-GB" dirty="0"/>
              <a:t>PhD candidates	: 1,5 - 1 year before PhD graduation</a:t>
            </a:r>
            <a:br>
              <a:rPr lang="en-GB" dirty="0"/>
            </a:br>
            <a:r>
              <a:rPr lang="en-GB" dirty="0"/>
              <a:t>Postdocs		: any time</a:t>
            </a:r>
            <a:br>
              <a:rPr lang="en-GB" dirty="0"/>
            </a:br>
            <a:endParaRPr lang="en-GB" dirty="0"/>
          </a:p>
          <a:p>
            <a:r>
              <a:rPr lang="en-GB" dirty="0"/>
              <a:t>Find out what </a:t>
            </a:r>
            <a:r>
              <a:rPr lang="en-GB" u="sng" dirty="0"/>
              <a:t>you</a:t>
            </a:r>
            <a:r>
              <a:rPr lang="en-GB" dirty="0"/>
              <a:t> want.</a:t>
            </a:r>
            <a:br>
              <a:rPr lang="en-GB" dirty="0"/>
            </a:br>
            <a:r>
              <a:rPr lang="en-GB" dirty="0"/>
              <a:t>What do you like / need / find important / are good at</a:t>
            </a:r>
            <a:br>
              <a:rPr lang="en-GB" dirty="0"/>
            </a:br>
            <a:r>
              <a:rPr lang="en-GB" dirty="0"/>
              <a:t>What motivates you?</a:t>
            </a:r>
          </a:p>
          <a:p>
            <a:endParaRPr lang="en-GB" dirty="0"/>
          </a:p>
          <a:p>
            <a:r>
              <a:rPr lang="en-GB" dirty="0"/>
              <a:t>Use this profile to evaluate job vacancies</a:t>
            </a:r>
            <a:br>
              <a:rPr lang="en-GB" dirty="0"/>
            </a:br>
            <a:r>
              <a:rPr lang="en-GB" dirty="0"/>
              <a:t>+ to ask around to identify new options/opportunities</a:t>
            </a:r>
          </a:p>
          <a:p>
            <a:endParaRPr lang="en-GB" dirty="0"/>
          </a:p>
          <a:p>
            <a:r>
              <a:rPr lang="en-GB" dirty="0"/>
              <a:t>Once you know what direction/job: Get prepared!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9FE0949-EC14-044A-88F3-A56E3EEA6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strategy for career orientation</a:t>
            </a:r>
          </a:p>
        </p:txBody>
      </p:sp>
    </p:spTree>
    <p:extLst>
      <p:ext uri="{BB962C8B-B14F-4D97-AF65-F5344CB8AC3E}">
        <p14:creationId xmlns:p14="http://schemas.microsoft.com/office/powerpoint/2010/main" val="19309500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37D9972-543E-E643-A7FE-7878CBF0742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Start timely:</a:t>
            </a:r>
            <a:br>
              <a:rPr lang="en-GB" dirty="0"/>
            </a:br>
            <a:r>
              <a:rPr lang="en-GB" dirty="0"/>
              <a:t>PhD candidates	: 1,5 - 1 year before PhD graduation</a:t>
            </a:r>
            <a:br>
              <a:rPr lang="en-GB" dirty="0"/>
            </a:br>
            <a:r>
              <a:rPr lang="en-GB" dirty="0"/>
              <a:t>Postdocs		: any time</a:t>
            </a:r>
            <a:br>
              <a:rPr lang="en-GB" dirty="0"/>
            </a:br>
            <a:endParaRPr lang="en-GB" dirty="0"/>
          </a:p>
          <a:p>
            <a:r>
              <a:rPr lang="en-GB" dirty="0"/>
              <a:t>Find out what </a:t>
            </a:r>
            <a:r>
              <a:rPr lang="en-GB" u="sng" dirty="0"/>
              <a:t>you</a:t>
            </a:r>
            <a:r>
              <a:rPr lang="en-GB" dirty="0"/>
              <a:t> want.</a:t>
            </a:r>
            <a:br>
              <a:rPr lang="en-GB" dirty="0"/>
            </a:br>
            <a:r>
              <a:rPr lang="en-GB" dirty="0"/>
              <a:t>What do you like / need / find important / are good at</a:t>
            </a:r>
            <a:br>
              <a:rPr lang="en-GB" dirty="0"/>
            </a:br>
            <a:r>
              <a:rPr lang="en-GB" dirty="0"/>
              <a:t>What motivates you?</a:t>
            </a:r>
          </a:p>
          <a:p>
            <a:endParaRPr lang="en-GB" dirty="0"/>
          </a:p>
          <a:p>
            <a:r>
              <a:rPr lang="en-GB" dirty="0"/>
              <a:t>Use this profile to evaluate job vacancies</a:t>
            </a:r>
            <a:br>
              <a:rPr lang="en-GB" dirty="0"/>
            </a:br>
            <a:r>
              <a:rPr lang="en-GB" dirty="0"/>
              <a:t>+ to ask around to identify new options/opportunities</a:t>
            </a:r>
          </a:p>
          <a:p>
            <a:endParaRPr lang="en-GB" dirty="0"/>
          </a:p>
          <a:p>
            <a:r>
              <a:rPr lang="en-GB" dirty="0"/>
              <a:t>Once you know what direction/job: Get prepared!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9FE0949-EC14-044A-88F3-A56E3EEA6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strategy for career orientation</a:t>
            </a:r>
          </a:p>
        </p:txBody>
      </p:sp>
      <p:sp>
        <p:nvSpPr>
          <p:cNvPr id="9" name="Right Bracket 8">
            <a:extLst>
              <a:ext uri="{FF2B5EF4-FFF2-40B4-BE49-F238E27FC236}">
                <a16:creationId xmlns:a16="http://schemas.microsoft.com/office/drawing/2014/main" id="{3286DDDB-E03E-474F-9148-34110969142F}"/>
              </a:ext>
            </a:extLst>
          </p:cNvPr>
          <p:cNvSpPr/>
          <p:nvPr/>
        </p:nvSpPr>
        <p:spPr>
          <a:xfrm>
            <a:off x="6851374" y="3180523"/>
            <a:ext cx="119270" cy="2120347"/>
          </a:xfrm>
          <a:prstGeom prst="rightBracket">
            <a:avLst/>
          </a:prstGeom>
          <a:ln w="539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0E87FD-46C6-AF4B-A7DB-04764D35471D}"/>
              </a:ext>
            </a:extLst>
          </p:cNvPr>
          <p:cNvSpPr txBox="1"/>
          <p:nvPr/>
        </p:nvSpPr>
        <p:spPr>
          <a:xfrm>
            <a:off x="7251029" y="3628226"/>
            <a:ext cx="14444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" pitchFamily="34" charset="0"/>
                <a:cs typeface="Arial" pitchFamily="34" charset="0"/>
              </a:rPr>
              <a:t>find support</a:t>
            </a:r>
          </a:p>
        </p:txBody>
      </p:sp>
    </p:spTree>
    <p:extLst>
      <p:ext uri="{BB962C8B-B14F-4D97-AF65-F5344CB8AC3E}">
        <p14:creationId xmlns:p14="http://schemas.microsoft.com/office/powerpoint/2010/main" val="26517935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FE665F48-3E63-40DD-AEB3-B79543D59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1026036"/>
            <a:ext cx="8238319" cy="380586"/>
          </a:xfrm>
        </p:spPr>
        <p:txBody>
          <a:bodyPr/>
          <a:lstStyle/>
          <a:p>
            <a:r>
              <a:rPr lang="en-US" dirty="0"/>
              <a:t>Mapping out your road as a science professional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2A40805A-A2A1-4194-B559-DF04190F89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11077">
            <a:off x="6170" y="4270662"/>
            <a:ext cx="5427324" cy="2599358"/>
          </a:xfrm>
          <a:prstGeom prst="rect">
            <a:avLst/>
          </a:prstGeom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65DE24E1-6EB2-4A2B-B115-E7B59AA67298}"/>
              </a:ext>
            </a:extLst>
          </p:cNvPr>
          <p:cNvSpPr/>
          <p:nvPr/>
        </p:nvSpPr>
        <p:spPr>
          <a:xfrm>
            <a:off x="591386" y="1690689"/>
            <a:ext cx="835383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>
                <a:solidFill>
                  <a:srgbClr val="572F0C"/>
                </a:solidFill>
                <a:latin typeface="Avenir Book" charset="0"/>
                <a:ea typeface="Avenir Book" charset="0"/>
                <a:cs typeface="Avenir Book" charset="0"/>
              </a:rPr>
              <a:t>A </a:t>
            </a:r>
            <a:r>
              <a:rPr lang="en-US" b="1" dirty="0">
                <a:solidFill>
                  <a:srgbClr val="572F0C"/>
                </a:solidFill>
                <a:latin typeface="Avenir Book" charset="0"/>
                <a:ea typeface="Avenir Book" charset="0"/>
                <a:cs typeface="Avenir Book" charset="0"/>
              </a:rPr>
              <a:t>2-day retreat </a:t>
            </a:r>
            <a:r>
              <a:rPr lang="en-US" dirty="0">
                <a:solidFill>
                  <a:srgbClr val="572F0C"/>
                </a:solidFill>
                <a:latin typeface="Avenir Book" charset="0"/>
                <a:ea typeface="Avenir Book" charset="0"/>
                <a:cs typeface="Avenir Book" charset="0"/>
              </a:rPr>
              <a:t>for academic scientists (PhD candidates and up).</a:t>
            </a:r>
          </a:p>
          <a:p>
            <a:pPr marL="285750" indent="-285750">
              <a:buFont typeface="Arial" charset="0"/>
              <a:buChar char="•"/>
            </a:pPr>
            <a:endParaRPr lang="en-US" dirty="0">
              <a:solidFill>
                <a:srgbClr val="572F0C"/>
              </a:solidFill>
              <a:latin typeface="Avenir Book" charset="0"/>
              <a:ea typeface="Avenir Book" charset="0"/>
              <a:cs typeface="Avenir Book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US" dirty="0">
                <a:solidFill>
                  <a:srgbClr val="572F0C"/>
                </a:solidFill>
                <a:latin typeface="Avenir Book" charset="0"/>
                <a:ea typeface="Avenir Book" charset="0"/>
                <a:cs typeface="Avenir Book" charset="0"/>
              </a:rPr>
              <a:t>Analyze your motivational drive and possibilities to map your road ahead</a:t>
            </a:r>
          </a:p>
          <a:p>
            <a:endParaRPr lang="en-US" dirty="0">
              <a:solidFill>
                <a:srgbClr val="572F0C"/>
              </a:solidFill>
              <a:latin typeface="Avenir Book" charset="0"/>
              <a:ea typeface="Avenir Book" charset="0"/>
              <a:cs typeface="Avenir Book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US" b="1" dirty="0">
                <a:solidFill>
                  <a:srgbClr val="572F0C"/>
                </a:solidFill>
                <a:latin typeface="Avenir Book" charset="0"/>
                <a:ea typeface="Avenir Book" charset="0"/>
                <a:cs typeface="Avenir Book" charset="0"/>
              </a:rPr>
              <a:t>Next edition: The Netherlands, 1hr from Schiphol airport </a:t>
            </a:r>
            <a:r>
              <a:rPr lang="en-US" dirty="0">
                <a:solidFill>
                  <a:srgbClr val="572F0C"/>
                </a:solidFill>
                <a:latin typeface="Avenir Book" charset="0"/>
                <a:ea typeface="Avenir Book" charset="0"/>
                <a:cs typeface="Avenir Book" charset="0"/>
              </a:rPr>
              <a:t>on </a:t>
            </a:r>
            <a:r>
              <a:rPr lang="en-US" b="1" dirty="0">
                <a:solidFill>
                  <a:srgbClr val="572F0C"/>
                </a:solidFill>
                <a:latin typeface="Avenir Book" charset="0"/>
                <a:ea typeface="Avenir Book" charset="0"/>
                <a:cs typeface="Avenir Book" charset="0"/>
              </a:rPr>
              <a:t>7-8 March 2019</a:t>
            </a:r>
          </a:p>
          <a:p>
            <a:pPr marL="285750" indent="-285750">
              <a:buFont typeface="Arial" charset="0"/>
              <a:buChar char="•"/>
            </a:pPr>
            <a:endParaRPr lang="en-US" dirty="0">
              <a:solidFill>
                <a:srgbClr val="572F0C"/>
              </a:solidFill>
              <a:latin typeface="Avenir Book" charset="0"/>
              <a:ea typeface="Avenir Book" charset="0"/>
              <a:cs typeface="Avenir Book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US" dirty="0">
                <a:solidFill>
                  <a:srgbClr val="572F0C"/>
                </a:solidFill>
                <a:latin typeface="Avenir Book" charset="0"/>
                <a:ea typeface="Avenir Book" charset="0"/>
                <a:cs typeface="Avenir Book" charset="0"/>
              </a:rPr>
              <a:t>Still a couple of places available! (max. 20 participants)</a:t>
            </a:r>
          </a:p>
          <a:p>
            <a:br>
              <a:rPr lang="en-GB" dirty="0">
                <a:solidFill>
                  <a:srgbClr val="572F0C"/>
                </a:solidFill>
                <a:latin typeface="Avenir Book" charset="0"/>
                <a:ea typeface="Avenir Book" charset="0"/>
                <a:cs typeface="Avenir Book" charset="0"/>
              </a:rPr>
            </a:br>
            <a:r>
              <a:rPr lang="en-GB" dirty="0">
                <a:solidFill>
                  <a:srgbClr val="572F0C"/>
                </a:solidFill>
                <a:latin typeface="Avenir Book" charset="0"/>
                <a:ea typeface="Avenir Book" charset="0"/>
                <a:cs typeface="Avenir Book" charset="0"/>
              </a:rPr>
              <a:t>											More info:</a:t>
            </a:r>
            <a:br>
              <a:rPr lang="en-GB" dirty="0">
                <a:solidFill>
                  <a:srgbClr val="572F0C"/>
                </a:solidFill>
                <a:latin typeface="Avenir Book" charset="0"/>
                <a:ea typeface="Avenir Book" charset="0"/>
                <a:cs typeface="Avenir Book" charset="0"/>
              </a:rPr>
            </a:br>
            <a:r>
              <a:rPr lang="en-GB" dirty="0">
                <a:solidFill>
                  <a:srgbClr val="572F0C"/>
                </a:solidFill>
                <a:latin typeface="Avenir Book" charset="0"/>
                <a:ea typeface="Avenir Book" charset="0"/>
                <a:cs typeface="Avenir Book" charset="0"/>
              </a:rPr>
              <a:t>					</a:t>
            </a:r>
            <a:r>
              <a:rPr lang="en-US" dirty="0">
                <a:solidFill>
                  <a:srgbClr val="572F0C"/>
                </a:solidFill>
                <a:latin typeface="Avenir Book" charset="0"/>
                <a:ea typeface="Avenir Book" charset="0"/>
                <a:cs typeface="Avenir Book" charset="0"/>
              </a:rPr>
              <a:t>						</a:t>
            </a:r>
            <a:r>
              <a:rPr lang="en-US" u="sng" dirty="0">
                <a:solidFill>
                  <a:srgbClr val="0070C0"/>
                </a:solidFill>
                <a:latin typeface="Avenir Book" charset="0"/>
                <a:ea typeface="Avenir Book" charset="0"/>
                <a:cs typeface="Avenir Book" charset="0"/>
              </a:rPr>
              <a:t>mappingoutyourroad.com</a:t>
            </a:r>
          </a:p>
          <a:p>
            <a:r>
              <a:rPr lang="en-GB" dirty="0">
                <a:solidFill>
                  <a:srgbClr val="572F0C"/>
                </a:solidFill>
                <a:latin typeface="Avenir Book" charset="0"/>
                <a:ea typeface="Avenir Book" charset="0"/>
                <a:cs typeface="Avenir Book" charset="0"/>
              </a:rPr>
              <a:t>	</a:t>
            </a:r>
          </a:p>
          <a:p>
            <a:r>
              <a:rPr lang="en-GB" dirty="0">
                <a:solidFill>
                  <a:srgbClr val="572F0C"/>
                </a:solidFill>
                <a:latin typeface="Avenir Book" charset="0"/>
                <a:ea typeface="Avenir Book" charset="0"/>
                <a:cs typeface="Avenir Book" charset="0"/>
              </a:rPr>
              <a:t>											Sign up for announcements												   of new editions</a:t>
            </a:r>
          </a:p>
          <a:p>
            <a:endParaRPr lang="en-GB" dirty="0">
              <a:solidFill>
                <a:srgbClr val="572F0C"/>
              </a:solidFill>
              <a:latin typeface="Avenir Book" charset="0"/>
              <a:ea typeface="Avenir Book" charset="0"/>
              <a:cs typeface="Avenir Book" charset="0"/>
            </a:endParaRPr>
          </a:p>
          <a:p>
            <a:r>
              <a:rPr lang="en-GB" dirty="0">
                <a:solidFill>
                  <a:srgbClr val="572F0C"/>
                </a:solidFill>
                <a:latin typeface="Avenir Book" charset="0"/>
                <a:ea typeface="Avenir Book" charset="0"/>
                <a:cs typeface="Avenir Book" charset="0"/>
              </a:rPr>
              <a:t>						</a:t>
            </a:r>
          </a:p>
          <a:p>
            <a:r>
              <a:rPr lang="en-GB" sz="1600" b="1" dirty="0">
                <a:solidFill>
                  <a:srgbClr val="572F0C"/>
                </a:solidFill>
                <a:latin typeface="Avenir Book" charset="0"/>
                <a:ea typeface="Avenir Book" charset="0"/>
                <a:cs typeface="Avenir Book" charset="0"/>
              </a:rPr>
              <a:t>											Powered by</a:t>
            </a:r>
            <a:br>
              <a:rPr lang="en-GB" sz="1600" b="1" dirty="0">
                <a:solidFill>
                  <a:srgbClr val="572F0C"/>
                </a:solidFill>
                <a:latin typeface="Avenir Book" charset="0"/>
                <a:ea typeface="Avenir Book" charset="0"/>
                <a:cs typeface="Avenir Book" charset="0"/>
              </a:rPr>
            </a:br>
            <a:r>
              <a:rPr lang="en-GB" sz="1600" b="1" dirty="0">
                <a:solidFill>
                  <a:srgbClr val="572F0C"/>
                </a:solidFill>
                <a:latin typeface="Avenir Book" charset="0"/>
                <a:ea typeface="Avenir Book" charset="0"/>
                <a:cs typeface="Avenir Book" charset="0"/>
              </a:rPr>
              <a:t>											</a:t>
            </a:r>
            <a:r>
              <a:rPr lang="en-GB" sz="1600" b="1" dirty="0" err="1">
                <a:solidFill>
                  <a:srgbClr val="572F0C"/>
                </a:solidFill>
                <a:latin typeface="Avenir Book" charset="0"/>
                <a:ea typeface="Avenir Book" charset="0"/>
                <a:cs typeface="Avenir Book" charset="0"/>
              </a:rPr>
              <a:t>Qia</a:t>
            </a:r>
            <a:r>
              <a:rPr lang="en-GB" sz="1600" b="1" dirty="0">
                <a:solidFill>
                  <a:srgbClr val="572F0C"/>
                </a:solidFill>
                <a:latin typeface="Avenir Book" charset="0"/>
                <a:ea typeface="Avenir Book" charset="0"/>
                <a:cs typeface="Avenir Book" charset="0"/>
              </a:rPr>
              <a:t> Consultancy &amp; Training</a:t>
            </a:r>
            <a:br>
              <a:rPr lang="en-GB" sz="1600" b="1" dirty="0">
                <a:solidFill>
                  <a:srgbClr val="572F0C"/>
                </a:solidFill>
                <a:latin typeface="Avenir Book" charset="0"/>
                <a:ea typeface="Avenir Book" charset="0"/>
                <a:cs typeface="Avenir Book" charset="0"/>
              </a:rPr>
            </a:br>
            <a:r>
              <a:rPr lang="en-GB" sz="1600" b="1" dirty="0">
                <a:solidFill>
                  <a:srgbClr val="572F0C"/>
                </a:solidFill>
                <a:latin typeface="Avenir Book" charset="0"/>
                <a:ea typeface="Avenir Book" charset="0"/>
                <a:cs typeface="Avenir Book" charset="0"/>
              </a:rPr>
              <a:t>											Ralph Rousseau</a:t>
            </a:r>
          </a:p>
          <a:p>
            <a:endParaRPr lang="en-GB" dirty="0">
              <a:solidFill>
                <a:srgbClr val="572F0C"/>
              </a:solidFill>
              <a:latin typeface="Avenir Book" charset="0"/>
              <a:ea typeface="Avenir Book" charset="0"/>
              <a:cs typeface="Avenir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4102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7440" y="1032186"/>
            <a:ext cx="6359563" cy="848112"/>
          </a:xfrm>
        </p:spPr>
        <p:txBody>
          <a:bodyPr>
            <a:normAutofit/>
          </a:bodyPr>
          <a:lstStyle/>
          <a:p>
            <a:r>
              <a:rPr lang="en-US" dirty="0"/>
              <a:t>Questions?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37440" y="4944479"/>
            <a:ext cx="5082210" cy="2271976"/>
          </a:xfrm>
          <a:prstGeom prst="rect">
            <a:avLst/>
          </a:prstGeom>
          <a:ln>
            <a:noFill/>
          </a:ln>
        </p:spPr>
        <p:txBody>
          <a:bodyPr anchor="t">
            <a:norm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4800" kern="1200" baseline="0">
                <a:solidFill>
                  <a:srgbClr val="3AABF0"/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B7703D-5BBC-A744-8996-851D34B762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3664" y="2652700"/>
            <a:ext cx="1796447" cy="17964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1F0F915-5EFD-724B-AB37-BAF11CCB7C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3664" y="4559468"/>
            <a:ext cx="1796447" cy="1796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47666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7440" y="1032186"/>
            <a:ext cx="7577632" cy="848112"/>
          </a:xfrm>
        </p:spPr>
        <p:txBody>
          <a:bodyPr>
            <a:normAutofit/>
          </a:bodyPr>
          <a:lstStyle/>
          <a:p>
            <a:r>
              <a:rPr lang="en-US" dirty="0"/>
              <a:t>Thank you!</a:t>
            </a:r>
          </a:p>
          <a:p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37440" y="4944479"/>
            <a:ext cx="5082210" cy="2271976"/>
          </a:xfrm>
          <a:prstGeom prst="rect">
            <a:avLst/>
          </a:prstGeom>
          <a:ln>
            <a:noFill/>
          </a:ln>
        </p:spPr>
        <p:txBody>
          <a:bodyPr anchor="t">
            <a:norm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4800" kern="1200" baseline="0">
                <a:solidFill>
                  <a:srgbClr val="3AABF0"/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/>
          </a:p>
          <a:p>
            <a:endParaRPr lang="en-US" sz="2000" dirty="0"/>
          </a:p>
        </p:txBody>
      </p:sp>
      <p:sp>
        <p:nvSpPr>
          <p:cNvPr id="6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237440" y="2389036"/>
            <a:ext cx="4075112" cy="474288"/>
          </a:xfrm>
        </p:spPr>
        <p:txBody>
          <a:bodyPr/>
          <a:lstStyle/>
          <a:p>
            <a:r>
              <a:rPr lang="en-US" sz="2000" dirty="0"/>
              <a:t>Wishing you all the best</a:t>
            </a:r>
            <a:br>
              <a:rPr lang="en-US" sz="2000" dirty="0"/>
            </a:br>
            <a:r>
              <a:rPr lang="en-US" sz="2000" dirty="0"/>
              <a:t>on your future career!</a:t>
            </a:r>
          </a:p>
          <a:p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237440" y="3473758"/>
            <a:ext cx="5195952" cy="975389"/>
          </a:xfrm>
        </p:spPr>
        <p:txBody>
          <a:bodyPr/>
          <a:lstStyle/>
          <a:p>
            <a:r>
              <a:rPr lang="en-US" sz="2400" b="1" dirty="0"/>
              <a:t>Chiat Cheong </a:t>
            </a:r>
            <a:r>
              <a:rPr lang="en-US" sz="2400" b="1" dirty="0" err="1"/>
              <a:t>qiaconsultancy@icloud.com</a:t>
            </a:r>
            <a:endParaRPr lang="en-US" sz="2400" b="1" dirty="0"/>
          </a:p>
          <a:p>
            <a:endParaRPr lang="en-US" sz="2400" b="1" dirty="0"/>
          </a:p>
          <a:p>
            <a:r>
              <a:rPr lang="en-US" sz="2400" b="1" dirty="0"/>
              <a:t>Ralph Rousseau</a:t>
            </a:r>
          </a:p>
          <a:p>
            <a:r>
              <a:rPr lang="en-US" sz="2400" b="1" dirty="0" err="1"/>
              <a:t>ralph@voixhumaines.com</a:t>
            </a:r>
            <a:endParaRPr lang="en-US" sz="2400" b="1" dirty="0"/>
          </a:p>
          <a:p>
            <a:endParaRPr lang="en-US" sz="2400" b="1" dirty="0"/>
          </a:p>
          <a:p>
            <a:r>
              <a:rPr lang="en-US" sz="2400" b="1" dirty="0"/>
              <a:t>….or contact us on LinkedIn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4DE8B74-F682-9F47-B6C7-2D48769332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3664" y="2652700"/>
            <a:ext cx="1796447" cy="179644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E8ED36D-226E-4443-B8CD-20104BFEFF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3664" y="4559468"/>
            <a:ext cx="1796447" cy="1796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57837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7440" y="1032186"/>
            <a:ext cx="6359563" cy="848112"/>
          </a:xfrm>
        </p:spPr>
        <p:txBody>
          <a:bodyPr>
            <a:normAutofit/>
          </a:bodyPr>
          <a:lstStyle/>
          <a:p>
            <a:r>
              <a:rPr lang="en-US" dirty="0"/>
              <a:t>Thank you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37440" y="4944479"/>
            <a:ext cx="5082210" cy="2271976"/>
          </a:xfrm>
          <a:prstGeom prst="rect">
            <a:avLst/>
          </a:prstGeom>
          <a:ln>
            <a:noFill/>
          </a:ln>
        </p:spPr>
        <p:txBody>
          <a:bodyPr anchor="t">
            <a:norm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4800" kern="1200" baseline="0">
                <a:solidFill>
                  <a:srgbClr val="3AABF0"/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1379" y="2134344"/>
            <a:ext cx="3630766" cy="25560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237440" y="2389036"/>
            <a:ext cx="4075112" cy="474288"/>
          </a:xfrm>
        </p:spPr>
        <p:txBody>
          <a:bodyPr/>
          <a:lstStyle/>
          <a:p>
            <a:r>
              <a:rPr lang="en-US" sz="2000" dirty="0"/>
              <a:t>Ask your questions on:  </a:t>
            </a:r>
          </a:p>
          <a:p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237440" y="3117370"/>
            <a:ext cx="4075112" cy="975389"/>
          </a:xfrm>
        </p:spPr>
        <p:txBody>
          <a:bodyPr/>
          <a:lstStyle/>
          <a:p>
            <a:r>
              <a:rPr lang="en-US" dirty="0"/>
              <a:t>Researcher Academy </a:t>
            </a:r>
            <a:r>
              <a:rPr lang="en-US" dirty="0" err="1"/>
              <a:t>Mendeley</a:t>
            </a:r>
            <a:r>
              <a:rPr lang="en-US" dirty="0"/>
              <a:t> group </a:t>
            </a:r>
          </a:p>
          <a:p>
            <a:r>
              <a:rPr lang="en-US" dirty="0"/>
              <a:t>Follow us on Twitter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42300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Elsevier">
      <a:dk1>
        <a:srgbClr val="53565A"/>
      </a:dk1>
      <a:lt1>
        <a:sysClr val="window" lastClr="FFFFFF"/>
      </a:lt1>
      <a:dk2>
        <a:srgbClr val="FF8200"/>
      </a:dk2>
      <a:lt2>
        <a:srgbClr val="FFFFFF"/>
      </a:lt2>
      <a:accent1>
        <a:srgbClr val="007398"/>
      </a:accent1>
      <a:accent2>
        <a:srgbClr val="53565A"/>
      </a:accent2>
      <a:accent3>
        <a:srgbClr val="53565A"/>
      </a:accent3>
      <a:accent4>
        <a:srgbClr val="53565A"/>
      </a:accent4>
      <a:accent5>
        <a:srgbClr val="53565A"/>
      </a:accent5>
      <a:accent6>
        <a:srgbClr val="53565A"/>
      </a:accent6>
      <a:hlink>
        <a:srgbClr val="007398"/>
      </a:hlink>
      <a:folHlink>
        <a:srgbClr val="FF82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Elsevier">
  <a:themeElements>
    <a:clrScheme name="Custom 1">
      <a:dk1>
        <a:srgbClr val="FF8200"/>
      </a:dk1>
      <a:lt1>
        <a:sysClr val="window" lastClr="FFFFFF"/>
      </a:lt1>
      <a:dk2>
        <a:srgbClr val="53565A"/>
      </a:dk2>
      <a:lt2>
        <a:srgbClr val="FFFFFF"/>
      </a:lt2>
      <a:accent1>
        <a:srgbClr val="007398"/>
      </a:accent1>
      <a:accent2>
        <a:srgbClr val="A7A8AA"/>
      </a:accent2>
      <a:accent3>
        <a:srgbClr val="EAAA00"/>
      </a:accent3>
      <a:accent4>
        <a:srgbClr val="00966C"/>
      </a:accent4>
      <a:accent5>
        <a:srgbClr val="CBC793"/>
      </a:accent5>
      <a:accent6>
        <a:srgbClr val="53565A"/>
      </a:accent6>
      <a:hlink>
        <a:srgbClr val="007398"/>
      </a:hlink>
      <a:folHlink>
        <a:srgbClr val="FF82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100" dirty="0" err="1" smtClean="0">
            <a:solidFill>
              <a:schemeClr val="tx2"/>
            </a:solidFill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815DCDC76E5A47A176FB52CE6ED02E" ma:contentTypeVersion="1" ma:contentTypeDescription="Create a new document." ma:contentTypeScope="" ma:versionID="595b1facca9e5cb9707c1ffef65eb2e0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3d6e3d604101a5d093af696c7f54afe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83B4A1B-C11E-4DB3-8ABD-3A0525A158AD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3C6484B-7F98-4345-A538-9025DD16CD7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533DEE3D-2AE3-4202-A056-707BF3CFB14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7008</TotalTime>
  <Words>840</Words>
  <Application>Microsoft Office PowerPoint</Application>
  <PresentationFormat>Diavoorstelling (4:3)</PresentationFormat>
  <Paragraphs>369</Paragraphs>
  <Slides>43</Slides>
  <Notes>19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9</vt:i4>
      </vt:variant>
      <vt:variant>
        <vt:lpstr>Thema</vt:lpstr>
      </vt:variant>
      <vt:variant>
        <vt:i4>2</vt:i4>
      </vt:variant>
      <vt:variant>
        <vt:lpstr>Diatitels</vt:lpstr>
      </vt:variant>
      <vt:variant>
        <vt:i4>43</vt:i4>
      </vt:variant>
    </vt:vector>
  </HeadingPairs>
  <TitlesOfParts>
    <vt:vector size="54" baseType="lpstr">
      <vt:lpstr>American Typewriter</vt:lpstr>
      <vt:lpstr>Arial</vt:lpstr>
      <vt:lpstr>Arial Bold</vt:lpstr>
      <vt:lpstr>Avenir Book</vt:lpstr>
      <vt:lpstr>Calibri</vt:lpstr>
      <vt:lpstr>Gill Sans MT</vt:lpstr>
      <vt:lpstr>Lucida Grande</vt:lpstr>
      <vt:lpstr>Times New Roman</vt:lpstr>
      <vt:lpstr>Wingdings</vt:lpstr>
      <vt:lpstr>Custom Design</vt:lpstr>
      <vt:lpstr>1_Elsevier</vt:lpstr>
      <vt:lpstr>PowerPoint-presentatie</vt:lpstr>
      <vt:lpstr>Introducing the presenters</vt:lpstr>
      <vt:lpstr>Outline</vt:lpstr>
      <vt:lpstr>How do you take decisions regarding your professional future?</vt:lpstr>
      <vt:lpstr>About Chiat</vt:lpstr>
      <vt:lpstr>About Chiat</vt:lpstr>
      <vt:lpstr>About Chiat</vt:lpstr>
      <vt:lpstr>What options?</vt:lpstr>
      <vt:lpstr>How do you take decisions regarding your professional future?</vt:lpstr>
      <vt:lpstr>Ralph Rousseau (Meulenbroeks)</vt:lpstr>
      <vt:lpstr>Ralph Rousseau </vt:lpstr>
      <vt:lpstr>Ralph Rousseau (Meulenbroeks)</vt:lpstr>
      <vt:lpstr>Ralph Rousseau (Meulenbroeks)</vt:lpstr>
      <vt:lpstr>Ralph Rousseau </vt:lpstr>
      <vt:lpstr>How do you take decisions regarding your professional future?</vt:lpstr>
      <vt:lpstr>PowerPoint-presentatie</vt:lpstr>
      <vt:lpstr>Options for PhD graduates</vt:lpstr>
      <vt:lpstr>Options for PhD graduates</vt:lpstr>
      <vt:lpstr>Options for PhD graduates</vt:lpstr>
      <vt:lpstr>Options for PhD graduates</vt:lpstr>
      <vt:lpstr>Options for PhD graduates</vt:lpstr>
      <vt:lpstr>Options for PhD graduates</vt:lpstr>
      <vt:lpstr>How do you take decisions regarding your professional future?</vt:lpstr>
      <vt:lpstr>How do you take decisions regarding your professional future?</vt:lpstr>
      <vt:lpstr>What do you actually want?</vt:lpstr>
      <vt:lpstr>What do you actually want?</vt:lpstr>
      <vt:lpstr>What do you actually want?</vt:lpstr>
      <vt:lpstr>Motivation theory</vt:lpstr>
      <vt:lpstr>PowerPoint-presentatie</vt:lpstr>
      <vt:lpstr>PowerPoint-presentatie</vt:lpstr>
      <vt:lpstr>Self-Deterimination Theory Cognitive Evaluation Theory  (Ryan &amp; Deci, 2000)</vt:lpstr>
      <vt:lpstr>Why would you care when making career decisions?</vt:lpstr>
      <vt:lpstr>A question to get in touch with your intrinsic motivation</vt:lpstr>
      <vt:lpstr>PhD graduates identifying unexpected opportunities</vt:lpstr>
      <vt:lpstr>Where do you fit in?</vt:lpstr>
      <vt:lpstr>Where do you fit in?</vt:lpstr>
      <vt:lpstr>Where are you in this career quadrant?</vt:lpstr>
      <vt:lpstr>A strategy for career orientation</vt:lpstr>
      <vt:lpstr>A strategy for career orientation</vt:lpstr>
      <vt:lpstr>Mapping out your road as a science professional</vt:lpstr>
      <vt:lpstr>PowerPoint-presentatie</vt:lpstr>
      <vt:lpstr>PowerPoint-presentatie</vt:lpstr>
      <vt:lpstr>PowerPoint-presentatie</vt:lpstr>
    </vt:vector>
  </TitlesOfParts>
  <Company>Reed Elsevier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Reed Elsevier</dc:creator>
  <cp:lastModifiedBy>Ralph Meulenbroeks</cp:lastModifiedBy>
  <cp:revision>132</cp:revision>
  <dcterms:created xsi:type="dcterms:W3CDTF">2015-10-01T13:55:20Z</dcterms:created>
  <dcterms:modified xsi:type="dcterms:W3CDTF">2019-01-17T07:51:25Z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0x010100B7815DCDC76E5A47A176FB52CE6ED02E</vt:lpwstr>
  </property>
</Properties>
</file>