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4"/>
    <p:sldMasterId id="2147483705" r:id="rId5"/>
  </p:sldMasterIdLst>
  <p:notesMasterIdLst>
    <p:notesMasterId r:id="rId24"/>
  </p:notesMasterIdLst>
  <p:sldIdLst>
    <p:sldId id="332" r:id="rId6"/>
    <p:sldId id="334" r:id="rId7"/>
    <p:sldId id="335" r:id="rId8"/>
    <p:sldId id="349" r:id="rId9"/>
    <p:sldId id="336" r:id="rId10"/>
    <p:sldId id="337" r:id="rId11"/>
    <p:sldId id="345" r:id="rId12"/>
    <p:sldId id="338" r:id="rId13"/>
    <p:sldId id="341" r:id="rId14"/>
    <p:sldId id="342" r:id="rId15"/>
    <p:sldId id="343" r:id="rId16"/>
    <p:sldId id="339" r:id="rId17"/>
    <p:sldId id="350" r:id="rId18"/>
    <p:sldId id="344" r:id="rId19"/>
    <p:sldId id="346" r:id="rId20"/>
    <p:sldId id="347" r:id="rId21"/>
    <p:sldId id="348" r:id="rId22"/>
    <p:sldId id="333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ABF0"/>
    <a:srgbClr val="2B96D7"/>
    <a:srgbClr val="1B4853"/>
    <a:srgbClr val="505050"/>
    <a:srgbClr val="1E4852"/>
    <a:srgbClr val="333333"/>
    <a:srgbClr val="1E4851"/>
    <a:srgbClr val="53565A"/>
    <a:srgbClr val="A7A8AA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76" autoAdjust="0"/>
    <p:restoredTop sz="50000" autoAdjust="0"/>
  </p:normalViewPr>
  <p:slideViewPr>
    <p:cSldViewPr snapToGrid="0" snapToObjects="1">
      <p:cViewPr varScale="1">
        <p:scale>
          <a:sx n="86" d="100"/>
          <a:sy n="86" d="100"/>
        </p:scale>
        <p:origin x="172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B7EF0-8823-4A67-BA1E-8346EF8AC83B}" type="datetimeFigureOut">
              <a:rPr lang="en-GB" smtClean="0"/>
              <a:t>28/05/2019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755C2-B58D-463F-9666-3FDCBEFAF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191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"/>
          <p:cNvSpPr>
            <a:spLocks noGrp="1"/>
          </p:cNvSpPr>
          <p:nvPr>
            <p:ph idx="1"/>
          </p:nvPr>
        </p:nvSpPr>
        <p:spPr>
          <a:xfrm>
            <a:off x="458851" y="3688074"/>
            <a:ext cx="2570262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58851" y="1500110"/>
            <a:ext cx="2570260" cy="2041724"/>
          </a:xfrm>
        </p:spPr>
      </p:sp>
      <p:sp>
        <p:nvSpPr>
          <p:cNvPr id="1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248072" y="1500110"/>
            <a:ext cx="2645627" cy="2041724"/>
          </a:xfrm>
        </p:spPr>
      </p:sp>
      <p:sp>
        <p:nvSpPr>
          <p:cNvPr id="19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128074" y="1500109"/>
            <a:ext cx="2570260" cy="2041724"/>
          </a:xfrm>
        </p:spPr>
      </p:sp>
      <p:sp>
        <p:nvSpPr>
          <p:cNvPr id="20" name="Content Placeholder 7"/>
          <p:cNvSpPr>
            <a:spLocks noGrp="1"/>
          </p:cNvSpPr>
          <p:nvPr>
            <p:ph idx="14"/>
          </p:nvPr>
        </p:nvSpPr>
        <p:spPr>
          <a:xfrm>
            <a:off x="3265312" y="3688074"/>
            <a:ext cx="2628388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Content Placeholder 8"/>
          <p:cNvSpPr>
            <a:spLocks noGrp="1"/>
          </p:cNvSpPr>
          <p:nvPr>
            <p:ph idx="15"/>
          </p:nvPr>
        </p:nvSpPr>
        <p:spPr>
          <a:xfrm>
            <a:off x="6128074" y="3688074"/>
            <a:ext cx="2570262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-12700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9365" y="179775"/>
            <a:ext cx="1985954" cy="21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65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idx="11"/>
          </p:nvPr>
        </p:nvSpPr>
        <p:spPr>
          <a:xfrm>
            <a:off x="4698217" y="1500110"/>
            <a:ext cx="4028595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endParaRPr lang="en-US" dirty="0"/>
          </a:p>
        </p:txBody>
      </p:sp>
      <p:sp>
        <p:nvSpPr>
          <p:cNvPr id="12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106223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8" y="1943072"/>
            <a:ext cx="8238320" cy="3765589"/>
          </a:xfrm>
        </p:spPr>
        <p:txBody>
          <a:bodyPr/>
          <a:lstStyle>
            <a:lvl1pPr marL="0" indent="0">
              <a:buNone/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endParaRPr lang="en-US" dirty="0"/>
          </a:p>
        </p:txBody>
      </p:sp>
      <p:sp>
        <p:nvSpPr>
          <p:cNvPr id="8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   |   </a:t>
            </a:r>
            <a:fld id="{DA15E891-66B8-4B28-AB8F-05A4B1DE573C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sz="1800" dirty="0"/>
              <a:t>Subtitle of Slide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8" y="5794654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A7A8A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A7A8AA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448522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8" y="5683662"/>
            <a:ext cx="8238320" cy="714593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53565A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7198" y="1500110"/>
            <a:ext cx="8238320" cy="38780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Picture here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-24130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9365" y="168345"/>
            <a:ext cx="1985954" cy="21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558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</a:t>
            </a:r>
            <a:r>
              <a:rPr lang="en-US"/>
              <a:t>If Necessary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168" y="228042"/>
            <a:ext cx="2142835" cy="22699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1562" y="249859"/>
            <a:ext cx="985882" cy="147147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7513"/>
            <a:ext cx="9144000" cy="4714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05050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505050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505050"/>
                </a:solidFill>
                <a:latin typeface="Arial"/>
                <a:cs typeface="Arial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835743"/>
            <a:ext cx="8238319" cy="380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600" b="0">
                <a:solidFill>
                  <a:srgbClr val="3AABF0"/>
                </a:solidFill>
                <a:latin typeface="+mj-lt"/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5" name="Slide Number Placeholder 7"/>
          <p:cNvSpPr txBox="1">
            <a:spLocks/>
          </p:cNvSpPr>
          <p:nvPr userDrawn="1"/>
        </p:nvSpPr>
        <p:spPr>
          <a:xfrm>
            <a:off x="8288740" y="6398256"/>
            <a:ext cx="587784" cy="336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505050"/>
                </a:solidFill>
              </a:rPr>
              <a:t>   |   </a:t>
            </a:r>
            <a:fld id="{DA15E891-66B8-4B28-AB8F-05A4B1DE573C}" type="slidenum">
              <a:rPr lang="en-US" sz="800" smtClean="0">
                <a:solidFill>
                  <a:srgbClr val="505050"/>
                </a:solidFill>
              </a:rPr>
              <a:pPr/>
              <a:t>‹#›</a:t>
            </a:fld>
            <a:endParaRPr lang="en-US" sz="800" dirty="0">
              <a:solidFill>
                <a:srgbClr val="50505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90" y="96987"/>
            <a:ext cx="2020866" cy="4592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90" y="162699"/>
            <a:ext cx="1301393" cy="332742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If Necessary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3354314"/>
            <a:ext cx="4075112" cy="474288"/>
          </a:xfrm>
          <a:prstGeom prst="rect">
            <a:avLst/>
          </a:prstGeom>
        </p:spPr>
        <p:txBody>
          <a:bodyPr vert="horz"/>
          <a:lstStyle>
            <a:lvl1pPr marL="342900" marR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baseline="0">
                <a:solidFill>
                  <a:schemeClr val="bg1"/>
                </a:solidFill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 dirty="0"/>
              <a:t>Questions? Get in touch.</a:t>
            </a:r>
          </a:p>
          <a:p>
            <a:pPr lvl="0"/>
            <a:endParaRPr lang="en-US" dirty="0"/>
          </a:p>
          <a:p>
            <a:pPr marL="342900" marR="0" lvl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6359563" cy="1445093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48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Thank you.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3835184"/>
            <a:ext cx="4075112" cy="975389"/>
          </a:xfrm>
          <a:prstGeom prst="rect">
            <a:avLst/>
          </a:prstGeom>
        </p:spPr>
        <p:txBody>
          <a:bodyPr vert="horz"/>
          <a:lstStyle>
            <a:lvl1pPr marL="86868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en-US" sz="1600" b="0" i="0" u="none" strike="noStrike" kern="1200" cap="none" spc="0" normalizeH="0" baseline="0" noProof="0">
                <a:cs typeface="Arial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First Last Name</a:t>
            </a:r>
          </a:p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email@email.com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1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Title of Slide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  <a:p>
            <a:pPr lvl="8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609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70" r:id="rId4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chemeClr val="accent1"/>
          </a:solidFill>
          <a:latin typeface="Arial Bold"/>
          <a:ea typeface="+mj-ea"/>
          <a:cs typeface="Arial Bold"/>
        </a:defRPr>
      </a:lvl1pPr>
    </p:titleStyle>
    <p:bodyStyle>
      <a:lvl1pPr marL="342900" indent="-256032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80000"/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772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5" r:id="rId3"/>
    <p:sldLayoutId id="2147483704" r:id="rId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accent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Tips for writing grant applications – a funder perspective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199" y="2840004"/>
            <a:ext cx="7176783" cy="384384"/>
          </a:xfrm>
        </p:spPr>
        <p:txBody>
          <a:bodyPr/>
          <a:lstStyle/>
          <a:p>
            <a:r>
              <a:rPr lang="en-GB" dirty="0"/>
              <a:t>A better understanding of what to consider when writing a grant application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57199" y="5375276"/>
            <a:ext cx="2078508" cy="26861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29 May 2019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Annalisa Montesanti, PhD</a:t>
            </a:r>
          </a:p>
          <a:p>
            <a:r>
              <a:rPr lang="en-US" dirty="0"/>
              <a:t>Health research Board, Ireland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740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Annalisa Montesanti is currently </a:t>
            </a:r>
            <a:r>
              <a:rPr lang="en-GB" dirty="0"/>
              <a:t>managing the Health Research Careers portfolio</a:t>
            </a:r>
            <a:r>
              <a:rPr lang="en-IE" dirty="0"/>
              <a:t>. </a:t>
            </a:r>
            <a:r>
              <a:rPr lang="en-GB" dirty="0"/>
              <a:t>She is </a:t>
            </a:r>
            <a:r>
              <a:rPr lang="en-IE" dirty="0"/>
              <a:t>responsible for developing and managing a portfolio of training and career development to develop a coordinated approach to building capacity and support a highly skilled workforce in health research in Ireland.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the speaker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675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0DF249-2BA4-4421-9FDF-ED88303845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Before you start writing</a:t>
            </a:r>
            <a:endParaRPr lang="en-IE" dirty="0"/>
          </a:p>
          <a:p>
            <a:r>
              <a:rPr lang="en-GB" dirty="0"/>
              <a:t>Know your funder</a:t>
            </a:r>
            <a:endParaRPr lang="en-IE" dirty="0"/>
          </a:p>
          <a:p>
            <a:r>
              <a:rPr lang="en-GB" dirty="0"/>
              <a:t>Know your audience</a:t>
            </a:r>
            <a:endParaRPr lang="en-IE" dirty="0"/>
          </a:p>
          <a:p>
            <a:r>
              <a:rPr lang="en-GB" dirty="0"/>
              <a:t>What reviewers look for</a:t>
            </a:r>
            <a:endParaRPr lang="en-IE" dirty="0"/>
          </a:p>
          <a:p>
            <a:r>
              <a:rPr lang="en-GB" dirty="0"/>
              <a:t>Before you submit</a:t>
            </a:r>
            <a:endParaRPr lang="en-IE" dirty="0"/>
          </a:p>
          <a:p>
            <a:r>
              <a:rPr lang="en-GB" dirty="0"/>
              <a:t>Use the right to respond</a:t>
            </a:r>
            <a:endParaRPr lang="en-IE" dirty="0"/>
          </a:p>
          <a:p>
            <a:r>
              <a:rPr lang="en-GB" dirty="0"/>
              <a:t>Be aware of research governance issues</a:t>
            </a:r>
            <a:endParaRPr lang="en-IE" dirty="0"/>
          </a:p>
          <a:p>
            <a:r>
              <a:rPr lang="en-GB" dirty="0"/>
              <a:t>Common failings</a:t>
            </a:r>
            <a:endParaRPr lang="en-IE" dirty="0"/>
          </a:p>
          <a:p>
            <a:r>
              <a:rPr lang="en-GB" dirty="0"/>
              <a:t>Key factors for a successful application</a:t>
            </a:r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B56885B-C7DB-4186-94A3-372B66342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 will focus on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15562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CD5813-8FEA-4D16-AE8D-155293706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55245"/>
            <a:ext cx="8238319" cy="380586"/>
          </a:xfrm>
        </p:spPr>
        <p:txBody>
          <a:bodyPr/>
          <a:lstStyle/>
          <a:p>
            <a:r>
              <a:rPr lang="en-GB" dirty="0"/>
              <a:t>Assessment of applications </a:t>
            </a:r>
            <a:endParaRPr lang="en-IE" dirty="0"/>
          </a:p>
        </p:txBody>
      </p:sp>
      <p:pic>
        <p:nvPicPr>
          <p:cNvPr id="1026" name="Picture 2" descr="https://www.hrb.ie/fileadmin/user_upload/Funding_process.png">
            <a:extLst>
              <a:ext uri="{FF2B5EF4-FFF2-40B4-BE49-F238E27FC236}">
                <a16:creationId xmlns:a16="http://schemas.microsoft.com/office/drawing/2014/main" id="{4158E575-23D5-4143-9439-A18BBB2F46C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552210"/>
            <a:ext cx="7629788" cy="3436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2D7128-A9E2-46F4-855F-05FA7529D13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4085257"/>
            <a:ext cx="8034292" cy="2484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7953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048BAF-726A-4467-88C4-CA22FD9991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Know your target funding stream</a:t>
            </a:r>
          </a:p>
          <a:p>
            <a:r>
              <a:rPr lang="en-GB" dirty="0"/>
              <a:t>Read the Guidance Notes specific to the scheme</a:t>
            </a:r>
          </a:p>
          <a:p>
            <a:r>
              <a:rPr lang="en-GB" dirty="0"/>
              <a:t>Confirm scheme is appropriate for your career stage and you meet eligibility criteria</a:t>
            </a:r>
          </a:p>
          <a:p>
            <a:r>
              <a:rPr lang="en-GB" dirty="0"/>
              <a:t>If unsure whether the research is in scope/scheme appropriate to your career stage don’t hesitate to contact the Project Officer for the scheme</a:t>
            </a:r>
          </a:p>
          <a:p>
            <a:r>
              <a:rPr lang="en-GB" dirty="0"/>
              <a:t>Seek advice from colleagues, potential co-applicants, specialists, etc</a:t>
            </a:r>
          </a:p>
          <a:p>
            <a:r>
              <a:rPr lang="en-GB" dirty="0"/>
              <a:t>Allow enough time</a:t>
            </a:r>
          </a:p>
          <a:p>
            <a:r>
              <a:rPr lang="en-GB" dirty="0"/>
              <a:t>Understand the assessment process and write with this in mind</a:t>
            </a:r>
          </a:p>
          <a:p>
            <a:r>
              <a:rPr lang="en-GB" dirty="0"/>
              <a:t>Assemble a strong team and choose collaborators carefully</a:t>
            </a:r>
          </a:p>
          <a:p>
            <a:pPr marL="0" indent="0">
              <a:buNone/>
            </a:pPr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EE9906-FB5A-4344-9DBB-A77B7E491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Before you start writing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27908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EFB7531-BF0F-4496-8FC4-F9022657B1B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Read the corporate strategy</a:t>
            </a:r>
          </a:p>
          <a:p>
            <a:r>
              <a:rPr lang="en-GB" dirty="0"/>
              <a:t>Look at the Mission, Vision and Values</a:t>
            </a:r>
          </a:p>
          <a:p>
            <a:r>
              <a:rPr lang="en-GB" dirty="0"/>
              <a:t>Look at the funder’s website, e.g. position statements and policies</a:t>
            </a:r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A3A5A24-30ED-4A16-A0C8-EC2F58950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Know the funder you are seeking funding from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27938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E8A68B-0D21-44A6-B3FD-F0F65A1D2B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Ethical issues –the need to have research ethics committee approval</a:t>
            </a:r>
          </a:p>
          <a:p>
            <a:r>
              <a:rPr lang="en-GB" dirty="0"/>
              <a:t>Are you working to a code of Good Research Practice</a:t>
            </a:r>
          </a:p>
          <a:p>
            <a:r>
              <a:rPr lang="en-GB" dirty="0"/>
              <a:t>Have you thought about Intellectual Property Rights</a:t>
            </a:r>
          </a:p>
          <a:p>
            <a:r>
              <a:rPr lang="en-GB" dirty="0"/>
              <a:t>Have you considered Data Protection and confidentiality</a:t>
            </a:r>
          </a:p>
          <a:p>
            <a:r>
              <a:rPr lang="en-GB" dirty="0"/>
              <a:t>Do you have indemnity cover where needed</a:t>
            </a:r>
          </a:p>
          <a:p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5B53A3-1986-432C-9D86-9A45061B2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 aware of the research governance issues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58587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010B56-CEBB-471F-8704-3031605E477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You will need to convince </a:t>
            </a:r>
            <a:r>
              <a:rPr lang="en-GB" b="1" dirty="0"/>
              <a:t>experts</a:t>
            </a:r>
            <a:r>
              <a:rPr lang="en-GB" dirty="0"/>
              <a:t> in your field/area/methodology (international peer reviewers) and </a:t>
            </a:r>
            <a:r>
              <a:rPr lang="en-GB" b="1" dirty="0"/>
              <a:t>a mixed audience </a:t>
            </a:r>
            <a:r>
              <a:rPr lang="en-GB" dirty="0"/>
              <a:t>from a variety of scientific backgrounds (the panel)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Write the lay summary for the layperson</a:t>
            </a:r>
          </a:p>
          <a:p>
            <a:r>
              <a:rPr lang="en-GB" dirty="0"/>
              <a:t>Explain well the context in Ireland with international reviewers in mind, e.g. provide figures for incidence/prevalence</a:t>
            </a:r>
          </a:p>
          <a:p>
            <a:r>
              <a:rPr lang="en-GB" dirty="0"/>
              <a:t>Avoid abbreviations and acronyms and jargons</a:t>
            </a:r>
          </a:p>
          <a:p>
            <a:pPr marL="0" indent="0">
              <a:buNone/>
            </a:pPr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7184562-72B2-40F7-80A0-0113C9CC5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Know your audience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10285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6666BF-1AFE-4BD5-BBAF-9E33A6F3C0F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Edit, proofread and make sure all sections are complete</a:t>
            </a:r>
          </a:p>
          <a:p>
            <a:r>
              <a:rPr lang="en-GB" dirty="0"/>
              <a:t>Ask co-applicants to review the application and ensure that their input is covered appropriately</a:t>
            </a:r>
          </a:p>
          <a:p>
            <a:r>
              <a:rPr lang="en-GB" dirty="0"/>
              <a:t>Make sure to submit a clean version</a:t>
            </a:r>
          </a:p>
          <a:p>
            <a:r>
              <a:rPr lang="en-GB" dirty="0"/>
              <a:t>Ensure all related supporting documentation is included</a:t>
            </a:r>
          </a:p>
          <a:p>
            <a:r>
              <a:rPr lang="en-GB" dirty="0"/>
              <a:t>Ask a colleague to comment on readability and flow</a:t>
            </a:r>
          </a:p>
          <a:p>
            <a:r>
              <a:rPr lang="en-GB" dirty="0"/>
              <a:t>Be aware of deadlines where you are asking others for input</a:t>
            </a:r>
          </a:p>
          <a:p>
            <a:r>
              <a:rPr lang="en-GB" dirty="0"/>
              <a:t>Leave time to discuss and finalise the budget section with your Research Office (or equivalent) at the host institution</a:t>
            </a:r>
          </a:p>
          <a:p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D49DEF-8EE9-4352-85D3-9DB9CCCD4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Before you submit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785687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7F55C8-D86D-46FA-BD60-94E2428AED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Be succinct yet clear and comprehensive and follow the guidelines (e.g. word count)</a:t>
            </a:r>
          </a:p>
          <a:p>
            <a:r>
              <a:rPr lang="en-GB" dirty="0"/>
              <a:t>Acknowledge all significant concerns and/or weaknesses described in feedback</a:t>
            </a:r>
          </a:p>
          <a:p>
            <a:r>
              <a:rPr lang="en-GB" dirty="0"/>
              <a:t>If the applicant team disagrees with a reviewer’s statement explain clearly why</a:t>
            </a:r>
          </a:p>
          <a:p>
            <a:r>
              <a:rPr lang="en-GB" dirty="0"/>
              <a:t>Acknowledge and discuss the implications of taking on board some of the feedback (e.g., for applicant team, research personnel, cost, timelines, methods)</a:t>
            </a:r>
          </a:p>
          <a:p>
            <a:r>
              <a:rPr lang="en-GB" dirty="0"/>
              <a:t>Avoid coming across as argumentative or overly defensive</a:t>
            </a:r>
          </a:p>
          <a:p>
            <a:r>
              <a:rPr lang="en-GB" dirty="0"/>
              <a:t>Do not propose to change significantly the application following the peer-reviewers comments</a:t>
            </a:r>
          </a:p>
          <a:p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8F106F-6B10-434D-B0F9-CF850969C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the right to respond, if applicable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90422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7F55C8-D86D-46FA-BD60-94E2428AED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Follow the guidelines provide to you before the interview, e.g. what to address in the presentation</a:t>
            </a:r>
          </a:p>
          <a:p>
            <a:r>
              <a:rPr lang="en-GB" dirty="0"/>
              <a:t>Time keeping for a presentation, e.g. 10 minutes.</a:t>
            </a:r>
            <a:endParaRPr lang="en-IE" dirty="0"/>
          </a:p>
          <a:p>
            <a:r>
              <a:rPr lang="en-GB" dirty="0"/>
              <a:t>P</a:t>
            </a:r>
            <a:r>
              <a:rPr lang="en-IE" dirty="0" err="1"/>
              <a:t>repare</a:t>
            </a:r>
            <a:r>
              <a:rPr lang="en-IE" dirty="0"/>
              <a:t> for the presentation several times in front of an audience</a:t>
            </a:r>
          </a:p>
          <a:p>
            <a:r>
              <a:rPr lang="en-GB" dirty="0"/>
              <a:t>K</a:t>
            </a:r>
            <a:r>
              <a:rPr lang="en-IE" dirty="0"/>
              <a:t>now the most recent literature from the time of submitting the application</a:t>
            </a:r>
          </a:p>
          <a:p>
            <a:r>
              <a:rPr lang="en-IE" dirty="0"/>
              <a:t>Show you have thought of the peer-reviewers comments and you can address some and why. </a:t>
            </a:r>
          </a:p>
          <a:p>
            <a:r>
              <a:rPr lang="en-GB" dirty="0"/>
              <a:t>S</a:t>
            </a:r>
            <a:r>
              <a:rPr lang="en-IE" dirty="0"/>
              <a:t>how ownership of your project.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8F106F-6B10-434D-B0F9-CF850969C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Prepare for interview, if applicable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16404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FCE1B2-3F4C-4667-A521-5BB03F528BC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An important research area where original thinking and innovation in the project is highlighted (where relevant)</a:t>
            </a:r>
          </a:p>
          <a:p>
            <a:r>
              <a:rPr lang="en-GB" dirty="0"/>
              <a:t>A well-written and clearly presented application</a:t>
            </a:r>
          </a:p>
          <a:p>
            <a:r>
              <a:rPr lang="en-GB" dirty="0"/>
              <a:t>Timeliness of the topic </a:t>
            </a:r>
          </a:p>
          <a:p>
            <a:r>
              <a:rPr lang="en-GB" dirty="0"/>
              <a:t>Identifiable deliverables within the required timeframe</a:t>
            </a:r>
          </a:p>
          <a:p>
            <a:r>
              <a:rPr lang="en-GB" dirty="0"/>
              <a:t>Attention to detail – e.g. spellcheck complete</a:t>
            </a:r>
          </a:p>
          <a:p>
            <a:r>
              <a:rPr lang="en-GB" dirty="0"/>
              <a:t>An ambitious proposal but not overly ambitious so as not to be possible within the timelines and/or resources available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r>
              <a:rPr lang="en-GB" dirty="0"/>
              <a:t>The candidate has a clear and well through training plan, if applicable</a:t>
            </a:r>
          </a:p>
          <a:p>
            <a:r>
              <a:rPr lang="en-GB" dirty="0"/>
              <a:t>The candidate has a clear vision of his/her career progression, e.g.  Where do you want to be in 10 years and how will you get there?</a:t>
            </a:r>
          </a:p>
          <a:p>
            <a:pPr marL="0" indent="0">
              <a:buNone/>
            </a:pPr>
            <a:endParaRPr lang="en-GB" dirty="0"/>
          </a:p>
          <a:p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D9E55D-EA59-4D67-9817-3764B2A21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reviewers looking for (1)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07465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FCE1B2-3F4C-4667-A521-5BB03F528BC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Appropriate track record in research and demonstrates the necessary breadth and depth of expertise in all methodological areas required to deliver the research proposed</a:t>
            </a:r>
          </a:p>
          <a:p>
            <a:r>
              <a:rPr lang="en-GB" dirty="0"/>
              <a:t>Evidence of appropriate consultation, partnerships and collaborations</a:t>
            </a:r>
          </a:p>
          <a:p>
            <a:r>
              <a:rPr lang="en-GB" dirty="0"/>
              <a:t>A convincing research design with appropriate research methods</a:t>
            </a:r>
          </a:p>
          <a:p>
            <a:r>
              <a:rPr lang="en-GB" dirty="0"/>
              <a:t>A feasible plan where potential problems are identified, discussed and alternative plans are also discussed</a:t>
            </a:r>
          </a:p>
          <a:p>
            <a:r>
              <a:rPr lang="en-GB" dirty="0"/>
              <a:t>Evidence of meaningful public and patient involvement, where applicable</a:t>
            </a:r>
          </a:p>
          <a:p>
            <a:r>
              <a:rPr lang="en-GB" dirty="0"/>
              <a:t>There is an appropriate dissemination plan</a:t>
            </a:r>
          </a:p>
          <a:p>
            <a:endParaRPr lang="en-GB" dirty="0"/>
          </a:p>
          <a:p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D9E55D-EA59-4D67-9817-3764B2A21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reviewers looking for (2)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69470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8F95B5-6672-4389-B4A0-624AD442C2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Failure to demonstrate importance of the topic or new or original ideas</a:t>
            </a:r>
          </a:p>
          <a:p>
            <a:r>
              <a:rPr lang="en-GB" dirty="0"/>
              <a:t>Research question is ill-identified, unfocused or unsupported by preliminary data</a:t>
            </a:r>
          </a:p>
          <a:p>
            <a:r>
              <a:rPr lang="en-GB" dirty="0"/>
              <a:t>The study as designed will not answer the research question</a:t>
            </a:r>
          </a:p>
          <a:p>
            <a:r>
              <a:rPr lang="en-GB" dirty="0"/>
              <a:t>Theoretical or conceptual underpinning of the study is weak or poorly articulated</a:t>
            </a:r>
          </a:p>
          <a:p>
            <a:r>
              <a:rPr lang="en-GB" dirty="0"/>
              <a:t>Lack of clarity over objectives or outcomes measures</a:t>
            </a:r>
          </a:p>
          <a:p>
            <a:r>
              <a:rPr lang="en-GB" dirty="0"/>
              <a:t>Project is overly ambitious and not feasible within timeframe or available budget</a:t>
            </a:r>
          </a:p>
          <a:p>
            <a:r>
              <a:rPr lang="en-GB" dirty="0"/>
              <a:t>Incomplete or poor literature review where critical references are omitted</a:t>
            </a:r>
          </a:p>
          <a:p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92F98E-398B-40CB-8036-A57C97F39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common failings (1)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60938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8F95B5-6672-4389-B4A0-624AD442C2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Research staff proposed will not deliver</a:t>
            </a:r>
          </a:p>
          <a:p>
            <a:r>
              <a:rPr lang="en-GB" dirty="0"/>
              <a:t>Applicant team is missing critical skills or expertise (most common omissions are statistician, clinical trialist, qualitative researcher, behavioural scientist, health economist)</a:t>
            </a:r>
          </a:p>
          <a:p>
            <a:r>
              <a:rPr lang="en-GB" dirty="0"/>
              <a:t>Insufficient methodological details are provided</a:t>
            </a:r>
          </a:p>
          <a:p>
            <a:r>
              <a:rPr lang="en-GB" dirty="0"/>
              <a:t>Intended users of a product or process are not involved in the development</a:t>
            </a:r>
          </a:p>
          <a:p>
            <a:r>
              <a:rPr lang="en-GB" dirty="0"/>
              <a:t>Concerns over sample size</a:t>
            </a:r>
          </a:p>
          <a:p>
            <a:r>
              <a:rPr lang="en-GB" dirty="0"/>
              <a:t>No discussion of possible problems/limitations and no contingency plan</a:t>
            </a:r>
          </a:p>
          <a:p>
            <a:r>
              <a:rPr lang="en-GB" dirty="0"/>
              <a:t>Lack of a convincing dissemination plan</a:t>
            </a:r>
          </a:p>
          <a:p>
            <a:pPr marL="0" indent="0">
              <a:buNone/>
            </a:pPr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92F98E-398B-40CB-8036-A57C97F39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common failings (2)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57763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8F95B5-6672-4389-B4A0-624AD442C2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Career development schemes – especially at interview stage</a:t>
            </a:r>
          </a:p>
          <a:p>
            <a:r>
              <a:rPr lang="en-GB" dirty="0"/>
              <a:t>Lack of ownership of the project </a:t>
            </a:r>
          </a:p>
          <a:p>
            <a:r>
              <a:rPr lang="en-GB" dirty="0"/>
              <a:t>Lack of understanding of the methodologies to be applied</a:t>
            </a:r>
          </a:p>
          <a:p>
            <a:r>
              <a:rPr lang="en-GB" dirty="0"/>
              <a:t>Lack of research vision and clear career plans in </a:t>
            </a:r>
          </a:p>
          <a:p>
            <a:r>
              <a:rPr lang="en-GB" dirty="0"/>
              <a:t>Training and development plan not well thought out  </a:t>
            </a:r>
          </a:p>
          <a:p>
            <a:r>
              <a:rPr lang="en-GB" dirty="0"/>
              <a:t>Lack of appropriate mentorship </a:t>
            </a:r>
            <a:endParaRPr lang="en-I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92F98E-398B-40CB-8036-A57C97F39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common failings (3)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83686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9C9948-A73F-4104-AB87-3D9B0A96967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</a:rPr>
              <a:t>Read carefully </a:t>
            </a:r>
            <a:r>
              <a:rPr lang="en-US" dirty="0">
                <a:solidFill>
                  <a:schemeClr val="tx2"/>
                </a:solidFill>
              </a:rPr>
              <a:t>the guidance notes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Ask advise to your peers, collaborators, mentor. If necessary carry out an informal peer-review.</a:t>
            </a:r>
            <a:endParaRPr lang="en-IE" dirty="0">
              <a:solidFill>
                <a:schemeClr val="tx2"/>
              </a:solidFill>
            </a:endParaRPr>
          </a:p>
          <a:p>
            <a:pPr lvl="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Ask questions to the </a:t>
            </a:r>
            <a:r>
              <a:rPr lang="en-GB" dirty="0">
                <a:solidFill>
                  <a:schemeClr val="tx2"/>
                </a:solidFill>
              </a:rPr>
              <a:t>the funder staff managing the scheme (e.g. project officer, programme manager)</a:t>
            </a:r>
            <a:endParaRPr lang="en-GB" dirty="0">
              <a:solidFill>
                <a:schemeClr val="tx2"/>
              </a:solidFill>
              <a:ea typeface="Calibri"/>
              <a:cs typeface="Times New Roman"/>
            </a:endParaRPr>
          </a:p>
          <a:p>
            <a:pPr lvl="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Talk to others who have succeeded in the scheme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Prepare well for interview. Ask colleagues to help with mock interviews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Write the application with your reviewers in mind</a:t>
            </a:r>
            <a:endParaRPr lang="en-IE" dirty="0">
              <a:solidFill>
                <a:schemeClr val="tx2"/>
              </a:solidFill>
            </a:endParaRPr>
          </a:p>
          <a:p>
            <a:endParaRPr lang="en-IE" dirty="0">
              <a:solidFill>
                <a:schemeClr val="tx2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B7E31C-054B-40BE-B41F-9D66EA1AE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factors to a successful application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41782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440" y="1032186"/>
            <a:ext cx="6359563" cy="848112"/>
          </a:xfrm>
        </p:spPr>
        <p:txBody>
          <a:bodyPr>
            <a:normAutofit/>
          </a:bodyPr>
          <a:lstStyle/>
          <a:p>
            <a:r>
              <a:rPr lang="en-US" dirty="0"/>
              <a:t>Thank you.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37440" y="4944479"/>
            <a:ext cx="5082210" cy="2271976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800" kern="1200" baseline="0">
                <a:solidFill>
                  <a:srgbClr val="3AABF0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  <a:p>
            <a:endParaRPr lang="en-US" sz="2000" dirty="0"/>
          </a:p>
        </p:txBody>
      </p:sp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37440" y="2389036"/>
            <a:ext cx="4075112" cy="474288"/>
          </a:xfrm>
        </p:spPr>
        <p:txBody>
          <a:bodyPr/>
          <a:lstStyle/>
          <a:p>
            <a:r>
              <a:rPr lang="en-US" sz="2000" dirty="0"/>
              <a:t>Ask your questions on:  </a:t>
            </a:r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37440" y="3117370"/>
            <a:ext cx="4075112" cy="975389"/>
          </a:xfrm>
        </p:spPr>
        <p:txBody>
          <a:bodyPr/>
          <a:lstStyle/>
          <a:p>
            <a:r>
              <a:rPr lang="en-US" dirty="0"/>
              <a:t>Researcher Academy </a:t>
            </a:r>
            <a:r>
              <a:rPr lang="en-US" dirty="0" err="1"/>
              <a:t>Mendeley</a:t>
            </a:r>
            <a:r>
              <a:rPr lang="en-US" dirty="0"/>
              <a:t> group </a:t>
            </a:r>
          </a:p>
          <a:p>
            <a:r>
              <a:rPr lang="en-US" dirty="0"/>
              <a:t>Follow us on Twitter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57837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Elsevier">
      <a:dk1>
        <a:srgbClr val="53565A"/>
      </a:dk1>
      <a:lt1>
        <a:sysClr val="window" lastClr="FFFFFF"/>
      </a:lt1>
      <a:dk2>
        <a:srgbClr val="FF8200"/>
      </a:dk2>
      <a:lt2>
        <a:srgbClr val="FFFFFF"/>
      </a:lt2>
      <a:accent1>
        <a:srgbClr val="007398"/>
      </a:accent1>
      <a:accent2>
        <a:srgbClr val="53565A"/>
      </a:accent2>
      <a:accent3>
        <a:srgbClr val="53565A"/>
      </a:accent3>
      <a:accent4>
        <a:srgbClr val="53565A"/>
      </a:accent4>
      <a:accent5>
        <a:srgbClr val="53565A"/>
      </a:accent5>
      <a:accent6>
        <a:srgbClr val="53565A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Elsevier">
  <a:themeElements>
    <a:clrScheme name="Custom 1">
      <a:dk1>
        <a:srgbClr val="FF8200"/>
      </a:dk1>
      <a:lt1>
        <a:sysClr val="window" lastClr="FFFFFF"/>
      </a:lt1>
      <a:dk2>
        <a:srgbClr val="53565A"/>
      </a:dk2>
      <a:lt2>
        <a:srgbClr val="FFFFFF"/>
      </a:lt2>
      <a:accent1>
        <a:srgbClr val="007398"/>
      </a:accent1>
      <a:accent2>
        <a:srgbClr val="A7A8AA"/>
      </a:accent2>
      <a:accent3>
        <a:srgbClr val="EAAA00"/>
      </a:accent3>
      <a:accent4>
        <a:srgbClr val="00966C"/>
      </a:accent4>
      <a:accent5>
        <a:srgbClr val="CBC793"/>
      </a:accent5>
      <a:accent6>
        <a:srgbClr val="53565A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100" dirty="0" err="1" smtClean="0">
            <a:solidFill>
              <a:schemeClr val="tx2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815DCDC76E5A47A176FB52CE6ED02E" ma:contentTypeVersion="1" ma:contentTypeDescription="Create a new document." ma:contentTypeScope="" ma:versionID="595b1facca9e5cb9707c1ffef65eb2e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d6e3d604101a5d093af696c7f54afe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3B4A1B-C11E-4DB3-8ABD-3A0525A158AD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www.w3.org/XML/1998/namespace"/>
    <ds:schemaRef ds:uri="http://schemas.microsoft.com/office/infopath/2007/PartnerControl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3C6484B-7F98-4345-A538-9025DD16CD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33DEE3D-2AE3-4202-A056-707BF3CFB1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3593</TotalTime>
  <Words>1143</Words>
  <Application>Microsoft Office PowerPoint</Application>
  <PresentationFormat>On-screen Show (4:3)</PresentationFormat>
  <Paragraphs>121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 Bold</vt:lpstr>
      <vt:lpstr>Calibri</vt:lpstr>
      <vt:lpstr>Lucida Grande</vt:lpstr>
      <vt:lpstr>Times New Roman</vt:lpstr>
      <vt:lpstr>Wingdings</vt:lpstr>
      <vt:lpstr>Custom Design</vt:lpstr>
      <vt:lpstr>1_Elsevier</vt:lpstr>
      <vt:lpstr>PowerPoint Presentation</vt:lpstr>
      <vt:lpstr>About the speaker</vt:lpstr>
      <vt:lpstr>What we will focus on</vt:lpstr>
      <vt:lpstr>Assessment of applications </vt:lpstr>
      <vt:lpstr>Before you start writing</vt:lpstr>
      <vt:lpstr>Know the funder you are seeking funding from</vt:lpstr>
      <vt:lpstr>Be aware of the research governance issues</vt:lpstr>
      <vt:lpstr>Know your audience</vt:lpstr>
      <vt:lpstr>Before you submit</vt:lpstr>
      <vt:lpstr>Use the right to respond, if applicable</vt:lpstr>
      <vt:lpstr>Prepare for interview, if applicable</vt:lpstr>
      <vt:lpstr>What are the reviewers looking for (1)</vt:lpstr>
      <vt:lpstr>What are the reviewers looking for (2)</vt:lpstr>
      <vt:lpstr>Examples of common failings (1)</vt:lpstr>
      <vt:lpstr>Examples of common failings (2)</vt:lpstr>
      <vt:lpstr>Examples of common failings (3)</vt:lpstr>
      <vt:lpstr>Key factors to a successful application</vt:lpstr>
      <vt:lpstr>PowerPoint Presentation</vt:lpstr>
    </vt:vector>
  </TitlesOfParts>
  <Company>Reed Elsevier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Reed Elsevier</dc:creator>
  <cp:lastModifiedBy>Annalisa Montesanti</cp:lastModifiedBy>
  <cp:revision>77</cp:revision>
  <dcterms:created xsi:type="dcterms:W3CDTF">2015-10-01T13:55:20Z</dcterms:created>
  <dcterms:modified xsi:type="dcterms:W3CDTF">2019-05-28T08:30:53Z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0x010100B7815DCDC76E5A47A176FB52CE6ED02E</vt:lpwstr>
  </property>
</Properties>
</file>